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1" r:id="rId1"/>
  </p:sldMasterIdLst>
  <p:notesMasterIdLst>
    <p:notesMasterId r:id="rId26"/>
  </p:notesMasterIdLst>
  <p:handoutMasterIdLst>
    <p:handoutMasterId r:id="rId27"/>
  </p:handoutMasterIdLst>
  <p:sldIdLst>
    <p:sldId id="256" r:id="rId2"/>
    <p:sldId id="278" r:id="rId3"/>
    <p:sldId id="284" r:id="rId4"/>
    <p:sldId id="285" r:id="rId5"/>
    <p:sldId id="287" r:id="rId6"/>
    <p:sldId id="257" r:id="rId7"/>
    <p:sldId id="279" r:id="rId8"/>
    <p:sldId id="261" r:id="rId9"/>
    <p:sldId id="281" r:id="rId10"/>
    <p:sldId id="288" r:id="rId11"/>
    <p:sldId id="282" r:id="rId12"/>
    <p:sldId id="267" r:id="rId13"/>
    <p:sldId id="280" r:id="rId14"/>
    <p:sldId id="266" r:id="rId15"/>
    <p:sldId id="272" r:id="rId16"/>
    <p:sldId id="273" r:id="rId17"/>
    <p:sldId id="268" r:id="rId18"/>
    <p:sldId id="265" r:id="rId19"/>
    <p:sldId id="269" r:id="rId20"/>
    <p:sldId id="270" r:id="rId21"/>
    <p:sldId id="274" r:id="rId22"/>
    <p:sldId id="286" r:id="rId23"/>
    <p:sldId id="276" r:id="rId24"/>
    <p:sldId id="27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170B3BE8-5BD9-7E40-92FA-19F65A58BB55}">
          <p14:sldIdLst>
            <p14:sldId id="256"/>
            <p14:sldId id="278"/>
            <p14:sldId id="284"/>
            <p14:sldId id="285"/>
            <p14:sldId id="287"/>
          </p14:sldIdLst>
        </p14:section>
        <p14:section name="Features simples" id="{E0F794B5-F523-FF42-A41D-D7327912562A}">
          <p14:sldIdLst>
            <p14:sldId id="257"/>
            <p14:sldId id="279"/>
            <p14:sldId id="261"/>
            <p14:sldId id="281"/>
            <p14:sldId id="288"/>
            <p14:sldId id="282"/>
            <p14:sldId id="267"/>
          </p14:sldIdLst>
        </p14:section>
        <p14:section name="features Complexes" id="{FD44FCE0-4085-7544-8A32-815B5650E7E6}">
          <p14:sldIdLst>
            <p14:sldId id="280"/>
            <p14:sldId id="266"/>
            <p14:sldId id="272"/>
            <p14:sldId id="273"/>
            <p14:sldId id="268"/>
            <p14:sldId id="265"/>
            <p14:sldId id="269"/>
            <p14:sldId id="270"/>
            <p14:sldId id="274"/>
            <p14:sldId id="286"/>
            <p14:sldId id="276"/>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A8AD"/>
    <a:srgbClr val="1EA6DB"/>
    <a:srgbClr val="639752"/>
    <a:srgbClr val="62AA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23"/>
    <p:restoredTop sz="96330"/>
  </p:normalViewPr>
  <p:slideViewPr>
    <p:cSldViewPr snapToGrid="0">
      <p:cViewPr varScale="1">
        <p:scale>
          <a:sx n="140" d="100"/>
          <a:sy n="140" d="100"/>
        </p:scale>
        <p:origin x="40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10" d="100"/>
          <a:sy n="110" d="100"/>
        </p:scale>
        <p:origin x="409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C64931-C91F-A146-B47C-CD02FFAEC202}" type="doc">
      <dgm:prSet loTypeId="urn:microsoft.com/office/officeart/2005/8/layout/hProcess11" loCatId="process" qsTypeId="urn:microsoft.com/office/officeart/2005/8/quickstyle/simple5" qsCatId="simple" csTypeId="urn:microsoft.com/office/officeart/2005/8/colors/accent2_4" csCatId="accent2" phldr="1"/>
      <dgm:spPr/>
      <dgm:t>
        <a:bodyPr/>
        <a:lstStyle/>
        <a:p>
          <a:endParaRPr lang="fr-FR"/>
        </a:p>
      </dgm:t>
    </dgm:pt>
    <dgm:pt modelId="{FEE9BFC7-BFB5-344D-962E-33EA9BA21595}">
      <dgm:prSet/>
      <dgm:spPr/>
      <dgm:t>
        <a:bodyPr/>
        <a:lstStyle/>
        <a:p>
          <a:r>
            <a:rPr lang="fr-FR" dirty="0">
              <a:latin typeface="Century" panose="02040604050505020304" pitchFamily="18" charset="0"/>
            </a:rPr>
            <a:t>Package : Imager</a:t>
          </a:r>
          <a:endParaRPr lang="fr-GE" dirty="0">
            <a:latin typeface="Century" panose="02040604050505020304" pitchFamily="18" charset="0"/>
          </a:endParaRPr>
        </a:p>
      </dgm:t>
    </dgm:pt>
    <dgm:pt modelId="{8E10A975-E169-7449-995F-03B8B9B9D778}" type="parTrans" cxnId="{0C46F900-DF3C-1244-943E-CA57DE0BEAA2}">
      <dgm:prSet/>
      <dgm:spPr/>
      <dgm:t>
        <a:bodyPr/>
        <a:lstStyle/>
        <a:p>
          <a:endParaRPr lang="fr-FR"/>
        </a:p>
      </dgm:t>
    </dgm:pt>
    <dgm:pt modelId="{F634079E-D4CC-B74B-AF31-703CA3F3E298}" type="sibTrans" cxnId="{0C46F900-DF3C-1244-943E-CA57DE0BEAA2}">
      <dgm:prSet/>
      <dgm:spPr/>
      <dgm:t>
        <a:bodyPr/>
        <a:lstStyle/>
        <a:p>
          <a:endParaRPr lang="fr-FR"/>
        </a:p>
      </dgm:t>
    </dgm:pt>
    <dgm:pt modelId="{F497A3B5-E3D6-974B-A0D2-8FAD05B7A6B5}">
      <dgm:prSet/>
      <dgm:spPr/>
      <dgm:t>
        <a:bodyPr/>
        <a:lstStyle/>
        <a:p>
          <a:r>
            <a:rPr lang="fr-FR" dirty="0">
              <a:latin typeface="Century" panose="02040604050505020304" pitchFamily="18" charset="0"/>
            </a:rPr>
            <a:t>Centrer la vache dans l’image</a:t>
          </a:r>
          <a:endParaRPr lang="fr-GE" dirty="0">
            <a:latin typeface="Century" panose="02040604050505020304" pitchFamily="18" charset="0"/>
          </a:endParaRPr>
        </a:p>
      </dgm:t>
    </dgm:pt>
    <dgm:pt modelId="{5067AF31-96C8-D146-AB48-26FAE6AB9CD0}" type="parTrans" cxnId="{51C4FA7A-7D06-E44D-8EFF-787C2A2380FB}">
      <dgm:prSet/>
      <dgm:spPr/>
      <dgm:t>
        <a:bodyPr/>
        <a:lstStyle/>
        <a:p>
          <a:endParaRPr lang="fr-FR"/>
        </a:p>
      </dgm:t>
    </dgm:pt>
    <dgm:pt modelId="{13B81626-1A58-F64A-A1A2-37ED11281E45}" type="sibTrans" cxnId="{51C4FA7A-7D06-E44D-8EFF-787C2A2380FB}">
      <dgm:prSet/>
      <dgm:spPr/>
      <dgm:t>
        <a:bodyPr/>
        <a:lstStyle/>
        <a:p>
          <a:endParaRPr lang="fr-FR"/>
        </a:p>
      </dgm:t>
    </dgm:pt>
    <dgm:pt modelId="{D4FC4D7B-86F4-6D40-8F54-C032D8F2784D}">
      <dgm:prSet/>
      <dgm:spPr/>
      <dgm:t>
        <a:bodyPr/>
        <a:lstStyle/>
        <a:p>
          <a:r>
            <a:rPr lang="fr-FR" dirty="0">
              <a:latin typeface="Century" panose="02040604050505020304" pitchFamily="18" charset="0"/>
            </a:rPr>
            <a:t>Segmenter l’image en différents objets </a:t>
          </a:r>
          <a:endParaRPr lang="fr-GE" dirty="0">
            <a:latin typeface="Century" panose="02040604050505020304" pitchFamily="18" charset="0"/>
          </a:endParaRPr>
        </a:p>
      </dgm:t>
    </dgm:pt>
    <dgm:pt modelId="{67BC5058-B718-6043-A1B0-631B0B51F7AE}" type="parTrans" cxnId="{7973532C-F353-2447-B54B-CE57FAA25CE9}">
      <dgm:prSet/>
      <dgm:spPr/>
      <dgm:t>
        <a:bodyPr/>
        <a:lstStyle/>
        <a:p>
          <a:endParaRPr lang="fr-FR"/>
        </a:p>
      </dgm:t>
    </dgm:pt>
    <dgm:pt modelId="{5E105E77-5000-C24C-9618-39E77D0FE326}" type="sibTrans" cxnId="{7973532C-F353-2447-B54B-CE57FAA25CE9}">
      <dgm:prSet/>
      <dgm:spPr/>
      <dgm:t>
        <a:bodyPr/>
        <a:lstStyle/>
        <a:p>
          <a:endParaRPr lang="fr-FR"/>
        </a:p>
      </dgm:t>
    </dgm:pt>
    <dgm:pt modelId="{8DF4A15E-D980-DC44-B42A-6A206556BE31}">
      <dgm:prSet/>
      <dgm:spPr/>
      <dgm:t>
        <a:bodyPr/>
        <a:lstStyle/>
        <a:p>
          <a:r>
            <a:rPr lang="fr-FR" dirty="0">
              <a:latin typeface="Century" panose="02040604050505020304" pitchFamily="18" charset="0"/>
            </a:rPr>
            <a:t>Analyse des caractéristiques du segment le plus grand </a:t>
          </a:r>
          <a:endParaRPr lang="fr-GE" dirty="0">
            <a:latin typeface="Century" panose="02040604050505020304" pitchFamily="18" charset="0"/>
          </a:endParaRPr>
        </a:p>
      </dgm:t>
    </dgm:pt>
    <dgm:pt modelId="{59C24D65-C394-C24C-83A2-E50A5695023D}" type="parTrans" cxnId="{FAEB8B2D-6FD3-0F4C-B8D0-1749FB52746A}">
      <dgm:prSet/>
      <dgm:spPr/>
      <dgm:t>
        <a:bodyPr/>
        <a:lstStyle/>
        <a:p>
          <a:endParaRPr lang="fr-FR"/>
        </a:p>
      </dgm:t>
    </dgm:pt>
    <dgm:pt modelId="{BDE49B22-2606-B549-AB29-E7C216519DCE}" type="sibTrans" cxnId="{FAEB8B2D-6FD3-0F4C-B8D0-1749FB52746A}">
      <dgm:prSet/>
      <dgm:spPr/>
      <dgm:t>
        <a:bodyPr/>
        <a:lstStyle/>
        <a:p>
          <a:endParaRPr lang="fr-FR"/>
        </a:p>
      </dgm:t>
    </dgm:pt>
    <dgm:pt modelId="{323D566C-DCFF-334D-9BC4-7EF1116AD07C}" type="pres">
      <dgm:prSet presAssocID="{C9C64931-C91F-A146-B47C-CD02FFAEC202}" presName="Name0" presStyleCnt="0">
        <dgm:presLayoutVars>
          <dgm:dir/>
          <dgm:resizeHandles val="exact"/>
        </dgm:presLayoutVars>
      </dgm:prSet>
      <dgm:spPr/>
    </dgm:pt>
    <dgm:pt modelId="{576587D0-963E-A641-92C3-ABD8292E3625}" type="pres">
      <dgm:prSet presAssocID="{C9C64931-C91F-A146-B47C-CD02FFAEC202}" presName="arrow" presStyleLbl="bgShp" presStyleIdx="0" presStyleCnt="1" custScaleX="100000" custScaleY="232132" custLinFactNeighborX="7784" custLinFactNeighborY="-688"/>
      <dgm:spPr/>
    </dgm:pt>
    <dgm:pt modelId="{A0891BA3-7A8D-2C42-850D-FD5E5BB06D88}" type="pres">
      <dgm:prSet presAssocID="{C9C64931-C91F-A146-B47C-CD02FFAEC202}" presName="points" presStyleCnt="0"/>
      <dgm:spPr/>
    </dgm:pt>
    <dgm:pt modelId="{30BC209F-4A9A-0145-85C5-113EB2D35866}" type="pres">
      <dgm:prSet presAssocID="{FEE9BFC7-BFB5-344D-962E-33EA9BA21595}" presName="compositeA" presStyleCnt="0"/>
      <dgm:spPr/>
    </dgm:pt>
    <dgm:pt modelId="{944F9CA1-1F89-FE4F-871C-ABDDD6327A63}" type="pres">
      <dgm:prSet presAssocID="{FEE9BFC7-BFB5-344D-962E-33EA9BA21595}" presName="textA" presStyleLbl="revTx" presStyleIdx="0" presStyleCnt="4">
        <dgm:presLayoutVars>
          <dgm:bulletEnabled val="1"/>
        </dgm:presLayoutVars>
      </dgm:prSet>
      <dgm:spPr/>
    </dgm:pt>
    <dgm:pt modelId="{64157C9D-E8B6-F949-9E9D-3FBBF82EB328}" type="pres">
      <dgm:prSet presAssocID="{FEE9BFC7-BFB5-344D-962E-33EA9BA21595}" presName="circleA" presStyleLbl="node1" presStyleIdx="0" presStyleCnt="4"/>
      <dgm:spPr/>
    </dgm:pt>
    <dgm:pt modelId="{8DF6670D-8E1C-A54A-99FB-4FD886D9CB0F}" type="pres">
      <dgm:prSet presAssocID="{FEE9BFC7-BFB5-344D-962E-33EA9BA21595}" presName="spaceA" presStyleCnt="0"/>
      <dgm:spPr/>
    </dgm:pt>
    <dgm:pt modelId="{3BE48A02-422C-8D40-B7CB-97AF7E73FF5A}" type="pres">
      <dgm:prSet presAssocID="{F634079E-D4CC-B74B-AF31-703CA3F3E298}" presName="space" presStyleCnt="0"/>
      <dgm:spPr/>
    </dgm:pt>
    <dgm:pt modelId="{87D8521A-DC4B-4745-B0EB-9BAB851041A5}" type="pres">
      <dgm:prSet presAssocID="{F497A3B5-E3D6-974B-A0D2-8FAD05B7A6B5}" presName="compositeB" presStyleCnt="0"/>
      <dgm:spPr/>
    </dgm:pt>
    <dgm:pt modelId="{34AEA8B1-5FAE-8549-B49C-F5DD8D954787}" type="pres">
      <dgm:prSet presAssocID="{F497A3B5-E3D6-974B-A0D2-8FAD05B7A6B5}" presName="textB" presStyleLbl="revTx" presStyleIdx="1" presStyleCnt="4" custScaleX="139361">
        <dgm:presLayoutVars>
          <dgm:bulletEnabled val="1"/>
        </dgm:presLayoutVars>
      </dgm:prSet>
      <dgm:spPr/>
    </dgm:pt>
    <dgm:pt modelId="{91DF159F-8A8F-AA40-9E47-2CD5251D3182}" type="pres">
      <dgm:prSet presAssocID="{F497A3B5-E3D6-974B-A0D2-8FAD05B7A6B5}" presName="circleB" presStyleLbl="node1" presStyleIdx="1" presStyleCnt="4"/>
      <dgm:spPr/>
    </dgm:pt>
    <dgm:pt modelId="{479ED44E-9993-E646-A2F4-D640D85824CF}" type="pres">
      <dgm:prSet presAssocID="{F497A3B5-E3D6-974B-A0D2-8FAD05B7A6B5}" presName="spaceB" presStyleCnt="0"/>
      <dgm:spPr/>
    </dgm:pt>
    <dgm:pt modelId="{3AEDB09F-6775-8842-9AA2-113746555999}" type="pres">
      <dgm:prSet presAssocID="{13B81626-1A58-F64A-A1A2-37ED11281E45}" presName="space" presStyleCnt="0"/>
      <dgm:spPr/>
    </dgm:pt>
    <dgm:pt modelId="{72945707-74AE-C844-A7C1-62D24790355E}" type="pres">
      <dgm:prSet presAssocID="{D4FC4D7B-86F4-6D40-8F54-C032D8F2784D}" presName="compositeA" presStyleCnt="0"/>
      <dgm:spPr/>
    </dgm:pt>
    <dgm:pt modelId="{D0DAF3CE-9D06-0642-8A1B-9D79536B07B9}" type="pres">
      <dgm:prSet presAssocID="{D4FC4D7B-86F4-6D40-8F54-C032D8F2784D}" presName="textA" presStyleLbl="revTx" presStyleIdx="2" presStyleCnt="4" custScaleX="126927">
        <dgm:presLayoutVars>
          <dgm:bulletEnabled val="1"/>
        </dgm:presLayoutVars>
      </dgm:prSet>
      <dgm:spPr/>
    </dgm:pt>
    <dgm:pt modelId="{43B6BEC3-3D93-B645-BA56-B034A705909A}" type="pres">
      <dgm:prSet presAssocID="{D4FC4D7B-86F4-6D40-8F54-C032D8F2784D}" presName="circleA" presStyleLbl="node1" presStyleIdx="2" presStyleCnt="4" custLinFactNeighborX="-15584" custLinFactNeighborY="-2753"/>
      <dgm:spPr/>
    </dgm:pt>
    <dgm:pt modelId="{F8435B24-DF77-1E4B-8B7E-9BDC59F017E2}" type="pres">
      <dgm:prSet presAssocID="{D4FC4D7B-86F4-6D40-8F54-C032D8F2784D}" presName="spaceA" presStyleCnt="0"/>
      <dgm:spPr/>
    </dgm:pt>
    <dgm:pt modelId="{2224FE35-54BD-C247-8E20-E9578E9DD752}" type="pres">
      <dgm:prSet presAssocID="{5E105E77-5000-C24C-9618-39E77D0FE326}" presName="space" presStyleCnt="0"/>
      <dgm:spPr/>
    </dgm:pt>
    <dgm:pt modelId="{59F562EE-877E-DB4D-A68E-5841ACE00F61}" type="pres">
      <dgm:prSet presAssocID="{8DF4A15E-D980-DC44-B42A-6A206556BE31}" presName="compositeB" presStyleCnt="0"/>
      <dgm:spPr/>
    </dgm:pt>
    <dgm:pt modelId="{A2E3F755-4C0D-1B4D-8A66-AC27C8329952}" type="pres">
      <dgm:prSet presAssocID="{8DF4A15E-D980-DC44-B42A-6A206556BE31}" presName="textB" presStyleLbl="revTx" presStyleIdx="3" presStyleCnt="4">
        <dgm:presLayoutVars>
          <dgm:bulletEnabled val="1"/>
        </dgm:presLayoutVars>
      </dgm:prSet>
      <dgm:spPr/>
    </dgm:pt>
    <dgm:pt modelId="{DA104836-E5C0-BF4A-8F9D-BB685777DF52}" type="pres">
      <dgm:prSet presAssocID="{8DF4A15E-D980-DC44-B42A-6A206556BE31}" presName="circleB" presStyleLbl="node1" presStyleIdx="3" presStyleCnt="4"/>
      <dgm:spPr/>
    </dgm:pt>
    <dgm:pt modelId="{9189395D-F130-864A-9B34-844AD3BC2E5E}" type="pres">
      <dgm:prSet presAssocID="{8DF4A15E-D980-DC44-B42A-6A206556BE31}" presName="spaceB" presStyleCnt="0"/>
      <dgm:spPr/>
    </dgm:pt>
  </dgm:ptLst>
  <dgm:cxnLst>
    <dgm:cxn modelId="{0C46F900-DF3C-1244-943E-CA57DE0BEAA2}" srcId="{C9C64931-C91F-A146-B47C-CD02FFAEC202}" destId="{FEE9BFC7-BFB5-344D-962E-33EA9BA21595}" srcOrd="0" destOrd="0" parTransId="{8E10A975-E169-7449-995F-03B8B9B9D778}" sibTransId="{F634079E-D4CC-B74B-AF31-703CA3F3E298}"/>
    <dgm:cxn modelId="{7973532C-F353-2447-B54B-CE57FAA25CE9}" srcId="{C9C64931-C91F-A146-B47C-CD02FFAEC202}" destId="{D4FC4D7B-86F4-6D40-8F54-C032D8F2784D}" srcOrd="2" destOrd="0" parTransId="{67BC5058-B718-6043-A1B0-631B0B51F7AE}" sibTransId="{5E105E77-5000-C24C-9618-39E77D0FE326}"/>
    <dgm:cxn modelId="{FAEB8B2D-6FD3-0F4C-B8D0-1749FB52746A}" srcId="{C9C64931-C91F-A146-B47C-CD02FFAEC202}" destId="{8DF4A15E-D980-DC44-B42A-6A206556BE31}" srcOrd="3" destOrd="0" parTransId="{59C24D65-C394-C24C-83A2-E50A5695023D}" sibTransId="{BDE49B22-2606-B549-AB29-E7C216519DCE}"/>
    <dgm:cxn modelId="{9387373C-EA16-A94F-BC4D-65241C29A7F6}" type="presOf" srcId="{F497A3B5-E3D6-974B-A0D2-8FAD05B7A6B5}" destId="{34AEA8B1-5FAE-8549-B49C-F5DD8D954787}" srcOrd="0" destOrd="0" presId="urn:microsoft.com/office/officeart/2005/8/layout/hProcess11"/>
    <dgm:cxn modelId="{3A349E6A-E7BB-F746-BD42-9ED39841E828}" type="presOf" srcId="{D4FC4D7B-86F4-6D40-8F54-C032D8F2784D}" destId="{D0DAF3CE-9D06-0642-8A1B-9D79536B07B9}" srcOrd="0" destOrd="0" presId="urn:microsoft.com/office/officeart/2005/8/layout/hProcess11"/>
    <dgm:cxn modelId="{51C4FA7A-7D06-E44D-8EFF-787C2A2380FB}" srcId="{C9C64931-C91F-A146-B47C-CD02FFAEC202}" destId="{F497A3B5-E3D6-974B-A0D2-8FAD05B7A6B5}" srcOrd="1" destOrd="0" parTransId="{5067AF31-96C8-D146-AB48-26FAE6AB9CD0}" sibTransId="{13B81626-1A58-F64A-A1A2-37ED11281E45}"/>
    <dgm:cxn modelId="{1C99E584-45F8-764C-9790-DB95EB8C7FAE}" type="presOf" srcId="{8DF4A15E-D980-DC44-B42A-6A206556BE31}" destId="{A2E3F755-4C0D-1B4D-8A66-AC27C8329952}" srcOrd="0" destOrd="0" presId="urn:microsoft.com/office/officeart/2005/8/layout/hProcess11"/>
    <dgm:cxn modelId="{E697B794-7ECD-6D48-A1E6-C04E2C5E2D2E}" type="presOf" srcId="{FEE9BFC7-BFB5-344D-962E-33EA9BA21595}" destId="{944F9CA1-1F89-FE4F-871C-ABDDD6327A63}" srcOrd="0" destOrd="0" presId="urn:microsoft.com/office/officeart/2005/8/layout/hProcess11"/>
    <dgm:cxn modelId="{60C803BE-2059-464E-895D-AF8A5B132377}" type="presOf" srcId="{C9C64931-C91F-A146-B47C-CD02FFAEC202}" destId="{323D566C-DCFF-334D-9BC4-7EF1116AD07C}" srcOrd="0" destOrd="0" presId="urn:microsoft.com/office/officeart/2005/8/layout/hProcess11"/>
    <dgm:cxn modelId="{03F60FB3-C435-3C43-8A82-D51912D532EE}" type="presParOf" srcId="{323D566C-DCFF-334D-9BC4-7EF1116AD07C}" destId="{576587D0-963E-A641-92C3-ABD8292E3625}" srcOrd="0" destOrd="0" presId="urn:microsoft.com/office/officeart/2005/8/layout/hProcess11"/>
    <dgm:cxn modelId="{EEE75711-6838-B841-B1CC-5A92A2B41A1D}" type="presParOf" srcId="{323D566C-DCFF-334D-9BC4-7EF1116AD07C}" destId="{A0891BA3-7A8D-2C42-850D-FD5E5BB06D88}" srcOrd="1" destOrd="0" presId="urn:microsoft.com/office/officeart/2005/8/layout/hProcess11"/>
    <dgm:cxn modelId="{CF4BD7CE-C8D0-AF4B-8EAF-5F177309A18C}" type="presParOf" srcId="{A0891BA3-7A8D-2C42-850D-FD5E5BB06D88}" destId="{30BC209F-4A9A-0145-85C5-113EB2D35866}" srcOrd="0" destOrd="0" presId="urn:microsoft.com/office/officeart/2005/8/layout/hProcess11"/>
    <dgm:cxn modelId="{90A17970-9211-9D4E-AFFD-CF16DD2BB948}" type="presParOf" srcId="{30BC209F-4A9A-0145-85C5-113EB2D35866}" destId="{944F9CA1-1F89-FE4F-871C-ABDDD6327A63}" srcOrd="0" destOrd="0" presId="urn:microsoft.com/office/officeart/2005/8/layout/hProcess11"/>
    <dgm:cxn modelId="{81F15A9F-0C42-0545-B0AD-9F1D328BF519}" type="presParOf" srcId="{30BC209F-4A9A-0145-85C5-113EB2D35866}" destId="{64157C9D-E8B6-F949-9E9D-3FBBF82EB328}" srcOrd="1" destOrd="0" presId="urn:microsoft.com/office/officeart/2005/8/layout/hProcess11"/>
    <dgm:cxn modelId="{B276DD7D-B76E-F245-96F3-5F1B83079E2D}" type="presParOf" srcId="{30BC209F-4A9A-0145-85C5-113EB2D35866}" destId="{8DF6670D-8E1C-A54A-99FB-4FD886D9CB0F}" srcOrd="2" destOrd="0" presId="urn:microsoft.com/office/officeart/2005/8/layout/hProcess11"/>
    <dgm:cxn modelId="{71F4CCA5-0A41-7A4E-938B-8CCB54B7F920}" type="presParOf" srcId="{A0891BA3-7A8D-2C42-850D-FD5E5BB06D88}" destId="{3BE48A02-422C-8D40-B7CB-97AF7E73FF5A}" srcOrd="1" destOrd="0" presId="urn:microsoft.com/office/officeart/2005/8/layout/hProcess11"/>
    <dgm:cxn modelId="{BC8B403E-3DC0-4241-A074-13202F625BAD}" type="presParOf" srcId="{A0891BA3-7A8D-2C42-850D-FD5E5BB06D88}" destId="{87D8521A-DC4B-4745-B0EB-9BAB851041A5}" srcOrd="2" destOrd="0" presId="urn:microsoft.com/office/officeart/2005/8/layout/hProcess11"/>
    <dgm:cxn modelId="{A9CE6377-C44E-474B-BD57-582BA65FAF86}" type="presParOf" srcId="{87D8521A-DC4B-4745-B0EB-9BAB851041A5}" destId="{34AEA8B1-5FAE-8549-B49C-F5DD8D954787}" srcOrd="0" destOrd="0" presId="urn:microsoft.com/office/officeart/2005/8/layout/hProcess11"/>
    <dgm:cxn modelId="{3C292ED5-E20F-8D4A-9A61-7DFE2568B254}" type="presParOf" srcId="{87D8521A-DC4B-4745-B0EB-9BAB851041A5}" destId="{91DF159F-8A8F-AA40-9E47-2CD5251D3182}" srcOrd="1" destOrd="0" presId="urn:microsoft.com/office/officeart/2005/8/layout/hProcess11"/>
    <dgm:cxn modelId="{3A4A4121-B647-7742-8262-8C03CE086E78}" type="presParOf" srcId="{87D8521A-DC4B-4745-B0EB-9BAB851041A5}" destId="{479ED44E-9993-E646-A2F4-D640D85824CF}" srcOrd="2" destOrd="0" presId="urn:microsoft.com/office/officeart/2005/8/layout/hProcess11"/>
    <dgm:cxn modelId="{B14AD659-235C-E043-9162-937DF95B53B8}" type="presParOf" srcId="{A0891BA3-7A8D-2C42-850D-FD5E5BB06D88}" destId="{3AEDB09F-6775-8842-9AA2-113746555999}" srcOrd="3" destOrd="0" presId="urn:microsoft.com/office/officeart/2005/8/layout/hProcess11"/>
    <dgm:cxn modelId="{2DE0DAD7-E038-4D4E-9DE5-A6FD41B8275D}" type="presParOf" srcId="{A0891BA3-7A8D-2C42-850D-FD5E5BB06D88}" destId="{72945707-74AE-C844-A7C1-62D24790355E}" srcOrd="4" destOrd="0" presId="urn:microsoft.com/office/officeart/2005/8/layout/hProcess11"/>
    <dgm:cxn modelId="{75CC7CEF-6B80-DE46-87C8-1EE1528A768D}" type="presParOf" srcId="{72945707-74AE-C844-A7C1-62D24790355E}" destId="{D0DAF3CE-9D06-0642-8A1B-9D79536B07B9}" srcOrd="0" destOrd="0" presId="urn:microsoft.com/office/officeart/2005/8/layout/hProcess11"/>
    <dgm:cxn modelId="{BFFC0010-083E-DE4B-AD6D-CBEDAA8950C5}" type="presParOf" srcId="{72945707-74AE-C844-A7C1-62D24790355E}" destId="{43B6BEC3-3D93-B645-BA56-B034A705909A}" srcOrd="1" destOrd="0" presId="urn:microsoft.com/office/officeart/2005/8/layout/hProcess11"/>
    <dgm:cxn modelId="{791E8693-2BBF-134E-A5AD-62EAA57B6223}" type="presParOf" srcId="{72945707-74AE-C844-A7C1-62D24790355E}" destId="{F8435B24-DF77-1E4B-8B7E-9BDC59F017E2}" srcOrd="2" destOrd="0" presId="urn:microsoft.com/office/officeart/2005/8/layout/hProcess11"/>
    <dgm:cxn modelId="{6DCA1ECA-A754-A340-9CC3-17C030828BD8}" type="presParOf" srcId="{A0891BA3-7A8D-2C42-850D-FD5E5BB06D88}" destId="{2224FE35-54BD-C247-8E20-E9578E9DD752}" srcOrd="5" destOrd="0" presId="urn:microsoft.com/office/officeart/2005/8/layout/hProcess11"/>
    <dgm:cxn modelId="{C7F187AE-9E32-A843-B021-67814EA11F9B}" type="presParOf" srcId="{A0891BA3-7A8D-2C42-850D-FD5E5BB06D88}" destId="{59F562EE-877E-DB4D-A68E-5841ACE00F61}" srcOrd="6" destOrd="0" presId="urn:microsoft.com/office/officeart/2005/8/layout/hProcess11"/>
    <dgm:cxn modelId="{FBFB368C-79EF-1B44-8CDB-6F4F27890E6F}" type="presParOf" srcId="{59F562EE-877E-DB4D-A68E-5841ACE00F61}" destId="{A2E3F755-4C0D-1B4D-8A66-AC27C8329952}" srcOrd="0" destOrd="0" presId="urn:microsoft.com/office/officeart/2005/8/layout/hProcess11"/>
    <dgm:cxn modelId="{0DFD8D61-5466-4349-9C92-0691E57C71A5}" type="presParOf" srcId="{59F562EE-877E-DB4D-A68E-5841ACE00F61}" destId="{DA104836-E5C0-BF4A-8F9D-BB685777DF52}" srcOrd="1" destOrd="0" presId="urn:microsoft.com/office/officeart/2005/8/layout/hProcess11"/>
    <dgm:cxn modelId="{62832C02-F1CD-FF41-B514-0D89BC17F5C6}" type="presParOf" srcId="{59F562EE-877E-DB4D-A68E-5841ACE00F61}" destId="{9189395D-F130-864A-9B34-844AD3BC2E5E}"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B8B605-80F2-4B60-8BBD-1838FC7B6E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2B0CF7D-BF95-4392-BADE-1AD6D3181C56}">
      <dgm:prSet/>
      <dgm:spPr/>
      <dgm:t>
        <a:bodyPr/>
        <a:lstStyle/>
        <a:p>
          <a:r>
            <a:rPr lang="fr-FR" dirty="0">
              <a:latin typeface="Century" panose="02040604050505020304" pitchFamily="18" charset="0"/>
            </a:rPr>
            <a:t>1 filtre donne une image en sortie  </a:t>
          </a:r>
          <a:endParaRPr lang="en-US" dirty="0">
            <a:latin typeface="Century" panose="02040604050505020304" pitchFamily="18" charset="0"/>
          </a:endParaRPr>
        </a:p>
      </dgm:t>
    </dgm:pt>
    <dgm:pt modelId="{3B4A5893-E231-4E9A-AD81-B0BBD45B1D84}" type="parTrans" cxnId="{051A3D44-5995-4CFF-AA6C-CAFB96DA4C7A}">
      <dgm:prSet/>
      <dgm:spPr/>
      <dgm:t>
        <a:bodyPr/>
        <a:lstStyle/>
        <a:p>
          <a:endParaRPr lang="en-US"/>
        </a:p>
      </dgm:t>
    </dgm:pt>
    <dgm:pt modelId="{0B88E712-FF2E-4E2A-ACA9-7F0DB41E131C}" type="sibTrans" cxnId="{051A3D44-5995-4CFF-AA6C-CAFB96DA4C7A}">
      <dgm:prSet/>
      <dgm:spPr/>
      <dgm:t>
        <a:bodyPr/>
        <a:lstStyle/>
        <a:p>
          <a:endParaRPr lang="en-US"/>
        </a:p>
      </dgm:t>
    </dgm:pt>
    <dgm:pt modelId="{44733F94-B414-4894-B576-6E273946F1B5}">
      <dgm:prSet/>
      <dgm:spPr/>
      <dgm:t>
        <a:bodyPr/>
        <a:lstStyle/>
        <a:p>
          <a:r>
            <a:rPr lang="fr-FR" dirty="0">
              <a:latin typeface="Century" panose="02040604050505020304" pitchFamily="18" charset="0"/>
            </a:rPr>
            <a:t>On a autant de motifs différents par filtres que d’images en entrée</a:t>
          </a:r>
          <a:endParaRPr lang="en-US" dirty="0">
            <a:latin typeface="Century" panose="02040604050505020304" pitchFamily="18" charset="0"/>
          </a:endParaRPr>
        </a:p>
      </dgm:t>
    </dgm:pt>
    <dgm:pt modelId="{A19AC691-73AF-453D-B492-464F8A367145}" type="parTrans" cxnId="{C770F77D-A4C9-4C3A-85CF-A019205EA412}">
      <dgm:prSet/>
      <dgm:spPr/>
      <dgm:t>
        <a:bodyPr/>
        <a:lstStyle/>
        <a:p>
          <a:endParaRPr lang="en-US"/>
        </a:p>
      </dgm:t>
    </dgm:pt>
    <dgm:pt modelId="{6B63C97E-9DF8-4225-BA12-3280F0D8BA40}" type="sibTrans" cxnId="{C770F77D-A4C9-4C3A-85CF-A019205EA412}">
      <dgm:prSet/>
      <dgm:spPr/>
      <dgm:t>
        <a:bodyPr/>
        <a:lstStyle/>
        <a:p>
          <a:endParaRPr lang="en-US"/>
        </a:p>
      </dgm:t>
    </dgm:pt>
    <dgm:pt modelId="{877D38AD-02B7-4012-85C6-493FC369FF7B}">
      <dgm:prSet/>
      <dgm:spPr/>
      <dgm:t>
        <a:bodyPr/>
        <a:lstStyle/>
        <a:p>
          <a:r>
            <a:rPr lang="fr-FR" dirty="0">
              <a:latin typeface="Century" panose="02040604050505020304" pitchFamily="18" charset="0"/>
            </a:rPr>
            <a:t>« Max </a:t>
          </a:r>
          <a:r>
            <a:rPr lang="fr-FR" dirty="0" err="1">
              <a:latin typeface="Century" panose="02040604050505020304" pitchFamily="18" charset="0"/>
            </a:rPr>
            <a:t>pooling</a:t>
          </a:r>
          <a:r>
            <a:rPr lang="fr-FR" dirty="0">
              <a:latin typeface="Century" panose="02040604050505020304" pitchFamily="18" charset="0"/>
            </a:rPr>
            <a:t> »:  réduction des dimensions de l’image : on prend un motif 2 x 2 et on garde la valeur maximum.</a:t>
          </a:r>
          <a:endParaRPr lang="en-US" dirty="0">
            <a:latin typeface="Century" panose="02040604050505020304" pitchFamily="18" charset="0"/>
          </a:endParaRPr>
        </a:p>
      </dgm:t>
    </dgm:pt>
    <dgm:pt modelId="{79757AA3-6087-45F7-A8E4-B5FC70A82E26}" type="parTrans" cxnId="{793BBDCE-B95A-4814-8658-EBC90A21BE7C}">
      <dgm:prSet/>
      <dgm:spPr/>
      <dgm:t>
        <a:bodyPr/>
        <a:lstStyle/>
        <a:p>
          <a:endParaRPr lang="en-US"/>
        </a:p>
      </dgm:t>
    </dgm:pt>
    <dgm:pt modelId="{BDC2F69C-9658-4CD6-ABA5-1F2077897505}" type="sibTrans" cxnId="{793BBDCE-B95A-4814-8658-EBC90A21BE7C}">
      <dgm:prSet/>
      <dgm:spPr/>
      <dgm:t>
        <a:bodyPr/>
        <a:lstStyle/>
        <a:p>
          <a:endParaRPr lang="en-US"/>
        </a:p>
      </dgm:t>
    </dgm:pt>
    <dgm:pt modelId="{7537BE57-1507-4596-BD36-E46F26F79C49}">
      <dgm:prSet/>
      <dgm:spPr/>
      <dgm:t>
        <a:bodyPr/>
        <a:lstStyle/>
        <a:p>
          <a:r>
            <a:rPr lang="fr-FR" dirty="0">
              <a:latin typeface="Century" panose="02040604050505020304" pitchFamily="18" charset="0"/>
            </a:rPr>
            <a:t>Le « </a:t>
          </a:r>
          <a:r>
            <a:rPr lang="fr-FR" dirty="0" err="1">
              <a:latin typeface="Century" panose="02040604050505020304" pitchFamily="18" charset="0"/>
            </a:rPr>
            <a:t>flattening</a:t>
          </a:r>
          <a:r>
            <a:rPr lang="fr-FR" dirty="0">
              <a:latin typeface="Century" panose="02040604050505020304" pitchFamily="18" charset="0"/>
            </a:rPr>
            <a:t> » nous sert à obtenir les « </a:t>
          </a:r>
          <a:r>
            <a:rPr lang="fr-FR" dirty="0" err="1">
              <a:latin typeface="Century" panose="02040604050505020304" pitchFamily="18" charset="0"/>
            </a:rPr>
            <a:t>features</a:t>
          </a:r>
          <a:r>
            <a:rPr lang="fr-FR" dirty="0">
              <a:latin typeface="Century" panose="02040604050505020304" pitchFamily="18" charset="0"/>
            </a:rPr>
            <a:t> » grâce à une couche de 4096 neurones</a:t>
          </a:r>
          <a:endParaRPr lang="en-US" dirty="0">
            <a:latin typeface="Century" panose="02040604050505020304" pitchFamily="18" charset="0"/>
          </a:endParaRPr>
        </a:p>
      </dgm:t>
    </dgm:pt>
    <dgm:pt modelId="{87CA26F5-AEDF-45F6-83DE-E3C9A8F85ECD}" type="parTrans" cxnId="{2793446C-5901-4A5C-BD4B-E2A7864FF106}">
      <dgm:prSet/>
      <dgm:spPr/>
      <dgm:t>
        <a:bodyPr/>
        <a:lstStyle/>
        <a:p>
          <a:endParaRPr lang="en-US"/>
        </a:p>
      </dgm:t>
    </dgm:pt>
    <dgm:pt modelId="{6EC29869-D18C-4DBF-86BD-0713D7142E0D}" type="sibTrans" cxnId="{2793446C-5901-4A5C-BD4B-E2A7864FF106}">
      <dgm:prSet/>
      <dgm:spPr/>
      <dgm:t>
        <a:bodyPr/>
        <a:lstStyle/>
        <a:p>
          <a:endParaRPr lang="en-US"/>
        </a:p>
      </dgm:t>
    </dgm:pt>
    <dgm:pt modelId="{B15F4475-B5D4-3C47-BF3F-765A6D7AC088}" type="pres">
      <dgm:prSet presAssocID="{E2B8B605-80F2-4B60-8BBD-1838FC7B6EBF}" presName="linear" presStyleCnt="0">
        <dgm:presLayoutVars>
          <dgm:animLvl val="lvl"/>
          <dgm:resizeHandles val="exact"/>
        </dgm:presLayoutVars>
      </dgm:prSet>
      <dgm:spPr/>
    </dgm:pt>
    <dgm:pt modelId="{D19D2664-7528-544B-8FC9-68E02140407B}" type="pres">
      <dgm:prSet presAssocID="{D2B0CF7D-BF95-4392-BADE-1AD6D3181C56}" presName="parentText" presStyleLbl="node1" presStyleIdx="0" presStyleCnt="4">
        <dgm:presLayoutVars>
          <dgm:chMax val="0"/>
          <dgm:bulletEnabled val="1"/>
        </dgm:presLayoutVars>
      </dgm:prSet>
      <dgm:spPr/>
    </dgm:pt>
    <dgm:pt modelId="{7321B96E-3628-5C45-8652-BD276B4C2763}" type="pres">
      <dgm:prSet presAssocID="{0B88E712-FF2E-4E2A-ACA9-7F0DB41E131C}" presName="spacer" presStyleCnt="0"/>
      <dgm:spPr/>
    </dgm:pt>
    <dgm:pt modelId="{44D16BBF-A54B-4C49-B02F-4A897DB0A8F6}" type="pres">
      <dgm:prSet presAssocID="{44733F94-B414-4894-B576-6E273946F1B5}" presName="parentText" presStyleLbl="node1" presStyleIdx="1" presStyleCnt="4">
        <dgm:presLayoutVars>
          <dgm:chMax val="0"/>
          <dgm:bulletEnabled val="1"/>
        </dgm:presLayoutVars>
      </dgm:prSet>
      <dgm:spPr/>
    </dgm:pt>
    <dgm:pt modelId="{37521098-57AB-4246-9B4A-4CB8B54D9167}" type="pres">
      <dgm:prSet presAssocID="{6B63C97E-9DF8-4225-BA12-3280F0D8BA40}" presName="spacer" presStyleCnt="0"/>
      <dgm:spPr/>
    </dgm:pt>
    <dgm:pt modelId="{6672ADA4-FF25-514E-8C51-C190A92FC8FF}" type="pres">
      <dgm:prSet presAssocID="{877D38AD-02B7-4012-85C6-493FC369FF7B}" presName="parentText" presStyleLbl="node1" presStyleIdx="2" presStyleCnt="4">
        <dgm:presLayoutVars>
          <dgm:chMax val="0"/>
          <dgm:bulletEnabled val="1"/>
        </dgm:presLayoutVars>
      </dgm:prSet>
      <dgm:spPr/>
    </dgm:pt>
    <dgm:pt modelId="{EAB829F4-FAA4-6843-87E5-11974F2D4D78}" type="pres">
      <dgm:prSet presAssocID="{BDC2F69C-9658-4CD6-ABA5-1F2077897505}" presName="spacer" presStyleCnt="0"/>
      <dgm:spPr/>
    </dgm:pt>
    <dgm:pt modelId="{60C3F786-6B07-B14C-B8FB-47B27AEB70B7}" type="pres">
      <dgm:prSet presAssocID="{7537BE57-1507-4596-BD36-E46F26F79C49}" presName="parentText" presStyleLbl="node1" presStyleIdx="3" presStyleCnt="4">
        <dgm:presLayoutVars>
          <dgm:chMax val="0"/>
          <dgm:bulletEnabled val="1"/>
        </dgm:presLayoutVars>
      </dgm:prSet>
      <dgm:spPr/>
    </dgm:pt>
  </dgm:ptLst>
  <dgm:cxnLst>
    <dgm:cxn modelId="{A4CB2221-2DD0-5E4B-9809-B5778C59C60B}" type="presOf" srcId="{D2B0CF7D-BF95-4392-BADE-1AD6D3181C56}" destId="{D19D2664-7528-544B-8FC9-68E02140407B}" srcOrd="0" destOrd="0" presId="urn:microsoft.com/office/officeart/2005/8/layout/vList2"/>
    <dgm:cxn modelId="{2D97E634-F785-3340-9069-760E09476358}" type="presOf" srcId="{7537BE57-1507-4596-BD36-E46F26F79C49}" destId="{60C3F786-6B07-B14C-B8FB-47B27AEB70B7}" srcOrd="0" destOrd="0" presId="urn:microsoft.com/office/officeart/2005/8/layout/vList2"/>
    <dgm:cxn modelId="{051A3D44-5995-4CFF-AA6C-CAFB96DA4C7A}" srcId="{E2B8B605-80F2-4B60-8BBD-1838FC7B6EBF}" destId="{D2B0CF7D-BF95-4392-BADE-1AD6D3181C56}" srcOrd="0" destOrd="0" parTransId="{3B4A5893-E231-4E9A-AD81-B0BBD45B1D84}" sibTransId="{0B88E712-FF2E-4E2A-ACA9-7F0DB41E131C}"/>
    <dgm:cxn modelId="{3DDC115F-0F64-F74D-8869-892EAE6600DF}" type="presOf" srcId="{877D38AD-02B7-4012-85C6-493FC369FF7B}" destId="{6672ADA4-FF25-514E-8C51-C190A92FC8FF}" srcOrd="0" destOrd="0" presId="urn:microsoft.com/office/officeart/2005/8/layout/vList2"/>
    <dgm:cxn modelId="{2793446C-5901-4A5C-BD4B-E2A7864FF106}" srcId="{E2B8B605-80F2-4B60-8BBD-1838FC7B6EBF}" destId="{7537BE57-1507-4596-BD36-E46F26F79C49}" srcOrd="3" destOrd="0" parTransId="{87CA26F5-AEDF-45F6-83DE-E3C9A8F85ECD}" sibTransId="{6EC29869-D18C-4DBF-86BD-0713D7142E0D}"/>
    <dgm:cxn modelId="{DF487B78-5D2F-3846-BFD2-54B946E9F754}" type="presOf" srcId="{44733F94-B414-4894-B576-6E273946F1B5}" destId="{44D16BBF-A54B-4C49-B02F-4A897DB0A8F6}" srcOrd="0" destOrd="0" presId="urn:microsoft.com/office/officeart/2005/8/layout/vList2"/>
    <dgm:cxn modelId="{C770F77D-A4C9-4C3A-85CF-A019205EA412}" srcId="{E2B8B605-80F2-4B60-8BBD-1838FC7B6EBF}" destId="{44733F94-B414-4894-B576-6E273946F1B5}" srcOrd="1" destOrd="0" parTransId="{A19AC691-73AF-453D-B492-464F8A367145}" sibTransId="{6B63C97E-9DF8-4225-BA12-3280F0D8BA40}"/>
    <dgm:cxn modelId="{793BBDCE-B95A-4814-8658-EBC90A21BE7C}" srcId="{E2B8B605-80F2-4B60-8BBD-1838FC7B6EBF}" destId="{877D38AD-02B7-4012-85C6-493FC369FF7B}" srcOrd="2" destOrd="0" parTransId="{79757AA3-6087-45F7-A8E4-B5FC70A82E26}" sibTransId="{BDC2F69C-9658-4CD6-ABA5-1F2077897505}"/>
    <dgm:cxn modelId="{33BB0DFB-2748-4243-AAF8-107B20804F76}" type="presOf" srcId="{E2B8B605-80F2-4B60-8BBD-1838FC7B6EBF}" destId="{B15F4475-B5D4-3C47-BF3F-765A6D7AC088}" srcOrd="0" destOrd="0" presId="urn:microsoft.com/office/officeart/2005/8/layout/vList2"/>
    <dgm:cxn modelId="{C7375B1F-F193-F244-8BD8-5E8C13B2AB81}" type="presParOf" srcId="{B15F4475-B5D4-3C47-BF3F-765A6D7AC088}" destId="{D19D2664-7528-544B-8FC9-68E02140407B}" srcOrd="0" destOrd="0" presId="urn:microsoft.com/office/officeart/2005/8/layout/vList2"/>
    <dgm:cxn modelId="{1E9AB1E1-8A0C-B347-9B27-D6BE246CAB30}" type="presParOf" srcId="{B15F4475-B5D4-3C47-BF3F-765A6D7AC088}" destId="{7321B96E-3628-5C45-8652-BD276B4C2763}" srcOrd="1" destOrd="0" presId="urn:microsoft.com/office/officeart/2005/8/layout/vList2"/>
    <dgm:cxn modelId="{D66D2AE1-F10A-AE42-9316-58C2B3B7BEF1}" type="presParOf" srcId="{B15F4475-B5D4-3C47-BF3F-765A6D7AC088}" destId="{44D16BBF-A54B-4C49-B02F-4A897DB0A8F6}" srcOrd="2" destOrd="0" presId="urn:microsoft.com/office/officeart/2005/8/layout/vList2"/>
    <dgm:cxn modelId="{55A0ED58-A771-244E-9056-DE9B71368617}" type="presParOf" srcId="{B15F4475-B5D4-3C47-BF3F-765A6D7AC088}" destId="{37521098-57AB-4246-9B4A-4CB8B54D9167}" srcOrd="3" destOrd="0" presId="urn:microsoft.com/office/officeart/2005/8/layout/vList2"/>
    <dgm:cxn modelId="{CA517317-B73A-024D-9E78-69A84A283B9C}" type="presParOf" srcId="{B15F4475-B5D4-3C47-BF3F-765A6D7AC088}" destId="{6672ADA4-FF25-514E-8C51-C190A92FC8FF}" srcOrd="4" destOrd="0" presId="urn:microsoft.com/office/officeart/2005/8/layout/vList2"/>
    <dgm:cxn modelId="{E9FDA292-0B4D-2545-9F8E-2ECA82702368}" type="presParOf" srcId="{B15F4475-B5D4-3C47-BF3F-765A6D7AC088}" destId="{EAB829F4-FAA4-6843-87E5-11974F2D4D78}" srcOrd="5" destOrd="0" presId="urn:microsoft.com/office/officeart/2005/8/layout/vList2"/>
    <dgm:cxn modelId="{CFFAF003-F4AC-1C4F-B364-87D2B9885142}" type="presParOf" srcId="{B15F4475-B5D4-3C47-BF3F-765A6D7AC088}" destId="{60C3F786-6B07-B14C-B8FB-47B27AEB70B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587D0-963E-A641-92C3-ABD8292E3625}">
      <dsp:nvSpPr>
        <dsp:cNvPr id="0" name=""/>
        <dsp:cNvSpPr/>
      </dsp:nvSpPr>
      <dsp:spPr>
        <a:xfrm>
          <a:off x="0" y="157348"/>
          <a:ext cx="9868008" cy="4429504"/>
        </a:xfrm>
        <a:prstGeom prst="notchedRightArrow">
          <a:avLst/>
        </a:prstGeom>
        <a:solidFill>
          <a:schemeClr val="accent2">
            <a:tint val="55000"/>
            <a:hueOff val="0"/>
            <a:satOff val="0"/>
            <a:lumOff val="0"/>
            <a:alphaOff val="0"/>
          </a:schemeClr>
        </a:solidFill>
        <a:ln>
          <a:noFill/>
        </a:ln>
        <a:effectLst>
          <a:outerShdw blurRad="38100" dist="254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44F9CA1-1F89-FE4F-871C-ABDDD6327A63}">
      <dsp:nvSpPr>
        <dsp:cNvPr id="0" name=""/>
        <dsp:cNvSpPr/>
      </dsp:nvSpPr>
      <dsp:spPr>
        <a:xfrm>
          <a:off x="259" y="0"/>
          <a:ext cx="1845192"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Package : Imager</a:t>
          </a:r>
          <a:endParaRPr lang="fr-GE" sz="1700" kern="1200" dirty="0">
            <a:latin typeface="Century" panose="02040604050505020304" pitchFamily="18" charset="0"/>
          </a:endParaRPr>
        </a:p>
      </dsp:txBody>
      <dsp:txXfrm>
        <a:off x="259" y="0"/>
        <a:ext cx="1845192" cy="1908183"/>
      </dsp:txXfrm>
    </dsp:sp>
    <dsp:sp modelId="{64157C9D-E8B6-F949-9E9D-3FBBF82EB328}">
      <dsp:nvSpPr>
        <dsp:cNvPr id="0" name=""/>
        <dsp:cNvSpPr/>
      </dsp:nvSpPr>
      <dsp:spPr>
        <a:xfrm>
          <a:off x="684332" y="2146706"/>
          <a:ext cx="477045" cy="477045"/>
        </a:xfrm>
        <a:prstGeom prst="ellipse">
          <a:avLst/>
        </a:prstGeom>
        <a:gradFill rotWithShape="0">
          <a:gsLst>
            <a:gs pos="0">
              <a:schemeClr val="accent2">
                <a:shade val="50000"/>
                <a:hueOff val="0"/>
                <a:satOff val="0"/>
                <a:lumOff val="0"/>
                <a:alphaOff val="0"/>
                <a:tint val="96000"/>
                <a:lumMod val="100000"/>
              </a:schemeClr>
            </a:gs>
            <a:gs pos="78000">
              <a:schemeClr val="accent2">
                <a:shade val="5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34AEA8B1-5FAE-8549-B49C-F5DD8D954787}">
      <dsp:nvSpPr>
        <dsp:cNvPr id="0" name=""/>
        <dsp:cNvSpPr/>
      </dsp:nvSpPr>
      <dsp:spPr>
        <a:xfrm>
          <a:off x="1937711" y="2862275"/>
          <a:ext cx="2571478"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Centrer la vache dans l’image</a:t>
          </a:r>
          <a:endParaRPr lang="fr-GE" sz="1700" kern="1200" dirty="0">
            <a:latin typeface="Century" panose="02040604050505020304" pitchFamily="18" charset="0"/>
          </a:endParaRPr>
        </a:p>
      </dsp:txBody>
      <dsp:txXfrm>
        <a:off x="1937711" y="2862275"/>
        <a:ext cx="2571478" cy="1908183"/>
      </dsp:txXfrm>
    </dsp:sp>
    <dsp:sp modelId="{91DF159F-8A8F-AA40-9E47-2CD5251D3182}">
      <dsp:nvSpPr>
        <dsp:cNvPr id="0" name=""/>
        <dsp:cNvSpPr/>
      </dsp:nvSpPr>
      <dsp:spPr>
        <a:xfrm>
          <a:off x="2984927" y="2146706"/>
          <a:ext cx="477045" cy="477045"/>
        </a:xfrm>
        <a:prstGeom prst="ellipse">
          <a:avLst/>
        </a:prstGeom>
        <a:gradFill rotWithShape="0">
          <a:gsLst>
            <a:gs pos="0">
              <a:schemeClr val="accent2">
                <a:shade val="50000"/>
                <a:hueOff val="289735"/>
                <a:satOff val="-12047"/>
                <a:lumOff val="24967"/>
                <a:alphaOff val="0"/>
                <a:tint val="96000"/>
                <a:lumMod val="100000"/>
              </a:schemeClr>
            </a:gs>
            <a:gs pos="78000">
              <a:schemeClr val="accent2">
                <a:shade val="50000"/>
                <a:hueOff val="289735"/>
                <a:satOff val="-12047"/>
                <a:lumOff val="24967"/>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D0DAF3CE-9D06-0642-8A1B-9D79536B07B9}">
      <dsp:nvSpPr>
        <dsp:cNvPr id="0" name=""/>
        <dsp:cNvSpPr/>
      </dsp:nvSpPr>
      <dsp:spPr>
        <a:xfrm>
          <a:off x="4601449" y="0"/>
          <a:ext cx="2342047"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Segmenter l’image en différents objets </a:t>
          </a:r>
          <a:endParaRPr lang="fr-GE" sz="1700" kern="1200" dirty="0">
            <a:latin typeface="Century" panose="02040604050505020304" pitchFamily="18" charset="0"/>
          </a:endParaRPr>
        </a:p>
      </dsp:txBody>
      <dsp:txXfrm>
        <a:off x="4601449" y="0"/>
        <a:ext cx="2342047" cy="1908183"/>
      </dsp:txXfrm>
    </dsp:sp>
    <dsp:sp modelId="{43B6BEC3-3D93-B645-BA56-B034A705909A}">
      <dsp:nvSpPr>
        <dsp:cNvPr id="0" name=""/>
        <dsp:cNvSpPr/>
      </dsp:nvSpPr>
      <dsp:spPr>
        <a:xfrm>
          <a:off x="5459606" y="2133573"/>
          <a:ext cx="477045" cy="477045"/>
        </a:xfrm>
        <a:prstGeom prst="ellipse">
          <a:avLst/>
        </a:prstGeom>
        <a:gradFill rotWithShape="0">
          <a:gsLst>
            <a:gs pos="0">
              <a:schemeClr val="accent2">
                <a:shade val="50000"/>
                <a:hueOff val="579469"/>
                <a:satOff val="-24095"/>
                <a:lumOff val="49934"/>
                <a:alphaOff val="0"/>
                <a:tint val="96000"/>
                <a:lumMod val="100000"/>
              </a:schemeClr>
            </a:gs>
            <a:gs pos="78000">
              <a:schemeClr val="accent2">
                <a:shade val="50000"/>
                <a:hueOff val="579469"/>
                <a:satOff val="-24095"/>
                <a:lumOff val="49934"/>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A2E3F755-4C0D-1B4D-8A66-AC27C8329952}">
      <dsp:nvSpPr>
        <dsp:cNvPr id="0" name=""/>
        <dsp:cNvSpPr/>
      </dsp:nvSpPr>
      <dsp:spPr>
        <a:xfrm>
          <a:off x="7035755" y="2862275"/>
          <a:ext cx="1845192"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Analyse des caractéristiques du segment le plus grand </a:t>
          </a:r>
          <a:endParaRPr lang="fr-GE" sz="1700" kern="1200" dirty="0">
            <a:latin typeface="Century" panose="02040604050505020304" pitchFamily="18" charset="0"/>
          </a:endParaRPr>
        </a:p>
      </dsp:txBody>
      <dsp:txXfrm>
        <a:off x="7035755" y="2862275"/>
        <a:ext cx="1845192" cy="1908183"/>
      </dsp:txXfrm>
    </dsp:sp>
    <dsp:sp modelId="{DA104836-E5C0-BF4A-8F9D-BB685777DF52}">
      <dsp:nvSpPr>
        <dsp:cNvPr id="0" name=""/>
        <dsp:cNvSpPr/>
      </dsp:nvSpPr>
      <dsp:spPr>
        <a:xfrm>
          <a:off x="7719828" y="2146706"/>
          <a:ext cx="477045" cy="477045"/>
        </a:xfrm>
        <a:prstGeom prst="ellipse">
          <a:avLst/>
        </a:prstGeom>
        <a:gradFill rotWithShape="0">
          <a:gsLst>
            <a:gs pos="0">
              <a:schemeClr val="accent2">
                <a:shade val="50000"/>
                <a:hueOff val="289735"/>
                <a:satOff val="-12047"/>
                <a:lumOff val="24967"/>
                <a:alphaOff val="0"/>
                <a:tint val="96000"/>
                <a:lumMod val="100000"/>
              </a:schemeClr>
            </a:gs>
            <a:gs pos="78000">
              <a:schemeClr val="accent2">
                <a:shade val="50000"/>
                <a:hueOff val="289735"/>
                <a:satOff val="-12047"/>
                <a:lumOff val="24967"/>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D2664-7528-544B-8FC9-68E02140407B}">
      <dsp:nvSpPr>
        <dsp:cNvPr id="0" name=""/>
        <dsp:cNvSpPr/>
      </dsp:nvSpPr>
      <dsp:spPr>
        <a:xfrm>
          <a:off x="0" y="32549"/>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latin typeface="Century" panose="02040604050505020304" pitchFamily="18" charset="0"/>
            </a:rPr>
            <a:t>1 filtre donne une image en sortie  </a:t>
          </a:r>
          <a:endParaRPr lang="en-US" sz="1700" kern="1200" dirty="0">
            <a:latin typeface="Century" panose="02040604050505020304" pitchFamily="18" charset="0"/>
          </a:endParaRPr>
        </a:p>
      </dsp:txBody>
      <dsp:txXfrm>
        <a:off x="32345" y="64894"/>
        <a:ext cx="6031310" cy="597895"/>
      </dsp:txXfrm>
    </dsp:sp>
    <dsp:sp modelId="{44D16BBF-A54B-4C49-B02F-4A897DB0A8F6}">
      <dsp:nvSpPr>
        <dsp:cNvPr id="0" name=""/>
        <dsp:cNvSpPr/>
      </dsp:nvSpPr>
      <dsp:spPr>
        <a:xfrm>
          <a:off x="0" y="744095"/>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latin typeface="Century" panose="02040604050505020304" pitchFamily="18" charset="0"/>
            </a:rPr>
            <a:t>On a autant de motifs différents par filtres que d’images en entrée</a:t>
          </a:r>
          <a:endParaRPr lang="en-US" sz="1700" kern="1200" dirty="0">
            <a:latin typeface="Century" panose="02040604050505020304" pitchFamily="18" charset="0"/>
          </a:endParaRPr>
        </a:p>
      </dsp:txBody>
      <dsp:txXfrm>
        <a:off x="32345" y="776440"/>
        <a:ext cx="6031310" cy="597895"/>
      </dsp:txXfrm>
    </dsp:sp>
    <dsp:sp modelId="{6672ADA4-FF25-514E-8C51-C190A92FC8FF}">
      <dsp:nvSpPr>
        <dsp:cNvPr id="0" name=""/>
        <dsp:cNvSpPr/>
      </dsp:nvSpPr>
      <dsp:spPr>
        <a:xfrm>
          <a:off x="0" y="1455640"/>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latin typeface="Century" panose="02040604050505020304" pitchFamily="18" charset="0"/>
            </a:rPr>
            <a:t>« Max </a:t>
          </a:r>
          <a:r>
            <a:rPr lang="fr-FR" sz="1700" kern="1200" dirty="0" err="1">
              <a:latin typeface="Century" panose="02040604050505020304" pitchFamily="18" charset="0"/>
            </a:rPr>
            <a:t>pooling</a:t>
          </a:r>
          <a:r>
            <a:rPr lang="fr-FR" sz="1700" kern="1200" dirty="0">
              <a:latin typeface="Century" panose="02040604050505020304" pitchFamily="18" charset="0"/>
            </a:rPr>
            <a:t> »:  réduction des dimensions de l’image : on prend un motif 2 x 2 et on garde la valeur maximum.</a:t>
          </a:r>
          <a:endParaRPr lang="en-US" sz="1700" kern="1200" dirty="0">
            <a:latin typeface="Century" panose="02040604050505020304" pitchFamily="18" charset="0"/>
          </a:endParaRPr>
        </a:p>
      </dsp:txBody>
      <dsp:txXfrm>
        <a:off x="32345" y="1487985"/>
        <a:ext cx="6031310" cy="597895"/>
      </dsp:txXfrm>
    </dsp:sp>
    <dsp:sp modelId="{60C3F786-6B07-B14C-B8FB-47B27AEB70B7}">
      <dsp:nvSpPr>
        <dsp:cNvPr id="0" name=""/>
        <dsp:cNvSpPr/>
      </dsp:nvSpPr>
      <dsp:spPr>
        <a:xfrm>
          <a:off x="0" y="2167186"/>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latin typeface="Century" panose="02040604050505020304" pitchFamily="18" charset="0"/>
            </a:rPr>
            <a:t>Le « </a:t>
          </a:r>
          <a:r>
            <a:rPr lang="fr-FR" sz="1700" kern="1200" dirty="0" err="1">
              <a:latin typeface="Century" panose="02040604050505020304" pitchFamily="18" charset="0"/>
            </a:rPr>
            <a:t>flattening</a:t>
          </a:r>
          <a:r>
            <a:rPr lang="fr-FR" sz="1700" kern="1200" dirty="0">
              <a:latin typeface="Century" panose="02040604050505020304" pitchFamily="18" charset="0"/>
            </a:rPr>
            <a:t> » nous sert à obtenir les « </a:t>
          </a:r>
          <a:r>
            <a:rPr lang="fr-FR" sz="1700" kern="1200" dirty="0" err="1">
              <a:latin typeface="Century" panose="02040604050505020304" pitchFamily="18" charset="0"/>
            </a:rPr>
            <a:t>features</a:t>
          </a:r>
          <a:r>
            <a:rPr lang="fr-FR" sz="1700" kern="1200" dirty="0">
              <a:latin typeface="Century" panose="02040604050505020304" pitchFamily="18" charset="0"/>
            </a:rPr>
            <a:t> » grâce à une couche de 4096 neurones</a:t>
          </a:r>
          <a:endParaRPr lang="en-US" sz="1700" kern="1200" dirty="0">
            <a:latin typeface="Century" panose="02040604050505020304" pitchFamily="18" charset="0"/>
          </a:endParaRPr>
        </a:p>
      </dsp:txBody>
      <dsp:txXfrm>
        <a:off x="32345" y="2199531"/>
        <a:ext cx="6031310" cy="59789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196BFE7-2A18-534B-F505-E59B36C0F5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92B77FB-E6C3-7756-FCFB-0AA02B410D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6CC73C-3B90-4342-8EEE-8695FC0F5D07}" type="datetimeFigureOut">
              <a:rPr lang="fr-FR" smtClean="0"/>
              <a:t>23/10/2024</a:t>
            </a:fld>
            <a:endParaRPr lang="fr-FR"/>
          </a:p>
        </p:txBody>
      </p:sp>
      <p:sp>
        <p:nvSpPr>
          <p:cNvPr id="4" name="Espace réservé du pied de page 3">
            <a:extLst>
              <a:ext uri="{FF2B5EF4-FFF2-40B4-BE49-F238E27FC236}">
                <a16:creationId xmlns:a16="http://schemas.microsoft.com/office/drawing/2014/main" id="{C0AFBE3E-9BDD-F7DF-DEB8-6BEE593482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539771BE-100F-648A-BDD6-79736A6104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992D95-917E-8A43-8A48-090C34331E2E}" type="slidenum">
              <a:rPr lang="fr-FR" smtClean="0"/>
              <a:t>‹N°›</a:t>
            </a:fld>
            <a:endParaRPr lang="fr-FR"/>
          </a:p>
        </p:txBody>
      </p:sp>
    </p:spTree>
    <p:extLst>
      <p:ext uri="{BB962C8B-B14F-4D97-AF65-F5344CB8AC3E}">
        <p14:creationId xmlns:p14="http://schemas.microsoft.com/office/powerpoint/2010/main" val="36712982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03104A-08FC-A840-886E-960FB2526634}" type="datetimeFigureOut">
              <a:rPr lang="fr-FR" smtClean="0"/>
              <a:t>23/10/2024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D31604-C842-6243-844A-D67083F4D03A}" type="slidenum">
              <a:rPr lang="fr-FR" smtClean="0"/>
              <a:t>‹N°›</a:t>
            </a:fld>
            <a:endParaRPr lang="fr-FR"/>
          </a:p>
        </p:txBody>
      </p:sp>
    </p:spTree>
    <p:extLst>
      <p:ext uri="{BB962C8B-B14F-4D97-AF65-F5344CB8AC3E}">
        <p14:creationId xmlns:p14="http://schemas.microsoft.com/office/powerpoint/2010/main" val="182744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9D31604-C842-6243-844A-D67083F4D03A}" type="slidenum">
              <a:rPr lang="fr-FR" smtClean="0"/>
              <a:t>6</a:t>
            </a:fld>
            <a:endParaRPr lang="fr-FR"/>
          </a:p>
        </p:txBody>
      </p:sp>
    </p:spTree>
    <p:extLst>
      <p:ext uri="{BB962C8B-B14F-4D97-AF65-F5344CB8AC3E}">
        <p14:creationId xmlns:p14="http://schemas.microsoft.com/office/powerpoint/2010/main" val="1498495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Mauvaises méthodes pour déterminer le poids</a:t>
            </a:r>
          </a:p>
        </p:txBody>
      </p:sp>
      <p:sp>
        <p:nvSpPr>
          <p:cNvPr id="4" name="Espace réservé du numéro de diapositive 3"/>
          <p:cNvSpPr>
            <a:spLocks noGrp="1"/>
          </p:cNvSpPr>
          <p:nvPr>
            <p:ph type="sldNum" sz="quarter" idx="5"/>
          </p:nvPr>
        </p:nvSpPr>
        <p:spPr/>
        <p:txBody>
          <a:bodyPr/>
          <a:lstStyle/>
          <a:p>
            <a:fld id="{A9D31604-C842-6243-844A-D67083F4D03A}" type="slidenum">
              <a:rPr lang="fr-FR" smtClean="0"/>
              <a:t>12</a:t>
            </a:fld>
            <a:endParaRPr lang="fr-FR"/>
          </a:p>
        </p:txBody>
      </p:sp>
    </p:spTree>
    <p:extLst>
      <p:ext uri="{BB962C8B-B14F-4D97-AF65-F5344CB8AC3E}">
        <p14:creationId xmlns:p14="http://schemas.microsoft.com/office/powerpoint/2010/main" val="650101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package" Target="../embeddings/Document_Microsoft_Word1.docx"/><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package" Target="../embeddings/Document_Microsoft_Word.docx"/><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AC7C939-EDBB-B34F-9923-497E14B86801}" type="datetime1">
              <a:rPr lang="fr-FR" smtClean="0"/>
              <a:t>23/10/2024</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50136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96EE9C5-3ED9-8241-B042-4A39EFF528E0}" type="datetime1">
              <a:rPr lang="fr-FR" smtClean="0"/>
              <a:t>23/10/2024</a:t>
            </a:fld>
            <a:endParaRPr lang="fr-FR" dirty="0"/>
          </a:p>
        </p:txBody>
      </p:sp>
      <p:sp>
        <p:nvSpPr>
          <p:cNvPr id="6" name="Slide Number Placeholder 5"/>
          <p:cNvSpPr>
            <a:spLocks noGrp="1"/>
          </p:cNvSpPr>
          <p:nvPr>
            <p:ph type="sldNum" sz="quarter" idx="12"/>
          </p:nvPr>
        </p:nvSpPr>
        <p:spPr/>
        <p:txBody>
          <a:bodyPr/>
          <a:lstStyle/>
          <a:p>
            <a:endParaRPr lang="fr-FR" dirty="0"/>
          </a:p>
        </p:txBody>
      </p:sp>
    </p:spTree>
    <p:extLst>
      <p:ext uri="{BB962C8B-B14F-4D97-AF65-F5344CB8AC3E}">
        <p14:creationId xmlns:p14="http://schemas.microsoft.com/office/powerpoint/2010/main" val="192118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E75DA33-0AAD-5749-BB72-D21B659E1244}" type="datetime1">
              <a:rPr lang="fr-FR" smtClean="0"/>
              <a:t>23/10/2024</a:t>
            </a:fld>
            <a:endParaRPr lang="fr-FR" dirty="0"/>
          </a:p>
        </p:txBody>
      </p:sp>
      <p:sp>
        <p:nvSpPr>
          <p:cNvPr id="6" name="Slide Number Placeholder 5"/>
          <p:cNvSpPr>
            <a:spLocks noGrp="1"/>
          </p:cNvSpPr>
          <p:nvPr>
            <p:ph type="sldNum" sz="quarter" idx="12"/>
          </p:nvPr>
        </p:nvSpPr>
        <p:spPr/>
        <p:txBody>
          <a:bodyPr/>
          <a:lstStyle/>
          <a:p>
            <a:endParaRPr lang="fr-FR"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65726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C932E2A-48ED-724F-853C-8FC6AC4EFF51}" type="datetime1">
              <a:rPr lang="fr-FR" smtClean="0"/>
              <a:t>23/10/2024</a:t>
            </a:fld>
            <a:endParaRPr lang="fr-FR" dirty="0"/>
          </a:p>
        </p:txBody>
      </p:sp>
      <p:sp>
        <p:nvSpPr>
          <p:cNvPr id="6" name="Slide Number Placeholder 5"/>
          <p:cNvSpPr>
            <a:spLocks noGrp="1"/>
          </p:cNvSpPr>
          <p:nvPr>
            <p:ph type="sldNum" sz="quarter" idx="12"/>
          </p:nvPr>
        </p:nvSpPr>
        <p:spPr/>
        <p:txBody>
          <a:bodyPr/>
          <a:lstStyle/>
          <a:p>
            <a:endParaRPr lang="fr-FR" dirty="0"/>
          </a:p>
        </p:txBody>
      </p:sp>
    </p:spTree>
    <p:extLst>
      <p:ext uri="{BB962C8B-B14F-4D97-AF65-F5344CB8AC3E}">
        <p14:creationId xmlns:p14="http://schemas.microsoft.com/office/powerpoint/2010/main" val="1441806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EEE9DD0-9FBC-794D-989A-AC397BAE2766}" type="datetime1">
              <a:rPr lang="fr-FR" smtClean="0"/>
              <a:t>23/10/2024</a:t>
            </a:fld>
            <a:endParaRPr lang="fr-FR" dirty="0"/>
          </a:p>
        </p:txBody>
      </p:sp>
      <p:sp>
        <p:nvSpPr>
          <p:cNvPr id="6" name="Slide Number Placeholder 5"/>
          <p:cNvSpPr>
            <a:spLocks noGrp="1"/>
          </p:cNvSpPr>
          <p:nvPr>
            <p:ph type="sldNum" sz="quarter" idx="12"/>
          </p:nvPr>
        </p:nvSpPr>
        <p:spPr/>
        <p:txBody>
          <a:bodyPr/>
          <a:lstStyle/>
          <a:p>
            <a:endParaRPr lang="fr-FR"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916874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DE4F4F5-EA5D-0744-B1BD-C8A8D7560615}" type="datetime1">
              <a:rPr lang="fr-FR" smtClean="0"/>
              <a:t>23/10/2024</a:t>
            </a:fld>
            <a:endParaRPr lang="fr-FR" dirty="0"/>
          </a:p>
        </p:txBody>
      </p:sp>
      <p:sp>
        <p:nvSpPr>
          <p:cNvPr id="6" name="Slide Number Placeholder 5"/>
          <p:cNvSpPr>
            <a:spLocks noGrp="1"/>
          </p:cNvSpPr>
          <p:nvPr>
            <p:ph type="sldNum" sz="quarter" idx="12"/>
          </p:nvPr>
        </p:nvSpPr>
        <p:spPr/>
        <p:txBody>
          <a:bodyPr/>
          <a:lstStyle/>
          <a:p>
            <a:endParaRPr lang="fr-FR" dirty="0"/>
          </a:p>
        </p:txBody>
      </p:sp>
    </p:spTree>
    <p:extLst>
      <p:ext uri="{BB962C8B-B14F-4D97-AF65-F5344CB8AC3E}">
        <p14:creationId xmlns:p14="http://schemas.microsoft.com/office/powerpoint/2010/main" val="2929606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B380EF5-4FB4-994A-A844-1ECCCEA3A5B4}" type="datetime1">
              <a:rPr lang="fr-FR" smtClean="0"/>
              <a:t>23/10/2024</a:t>
            </a:fld>
            <a:endParaRPr lang="fr-FR"/>
          </a:p>
        </p:txBody>
      </p:sp>
      <p:sp>
        <p:nvSpPr>
          <p:cNvPr id="6" name="Slide Number Placeholder 5"/>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2507742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674D47B-20EE-AF48-9AAA-C20F2220826C}" type="datetime1">
              <a:rPr lang="fr-FR" smtClean="0"/>
              <a:t>23/10/2024</a:t>
            </a:fld>
            <a:endParaRPr lang="fr-FR"/>
          </a:p>
        </p:txBody>
      </p:sp>
      <p:sp>
        <p:nvSpPr>
          <p:cNvPr id="6" name="Slide Number Placeholder 5"/>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2052952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53F2EB-CA47-950B-C773-D848389F614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16D105E-3D14-C787-9D44-DDC0ABFBD118}"/>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93950EA0-C0A8-F7CD-8D7D-5331DBD22EE8}"/>
              </a:ext>
            </a:extLst>
          </p:cNvPr>
          <p:cNvSpPr>
            <a:spLocks noGrp="1"/>
          </p:cNvSpPr>
          <p:nvPr>
            <p:ph type="dt" sz="half" idx="10"/>
          </p:nvPr>
        </p:nvSpPr>
        <p:spPr/>
        <p:txBody>
          <a:bodyPr/>
          <a:lstStyle/>
          <a:p>
            <a:fld id="{40C2DFB8-DB6B-7249-935B-6106A2874C64}" type="datetime1">
              <a:rPr lang="fr-FR" smtClean="0"/>
              <a:t>23/10/2024</a:t>
            </a:fld>
            <a:endParaRPr lang="fr-FR"/>
          </a:p>
        </p:txBody>
      </p:sp>
      <p:sp>
        <p:nvSpPr>
          <p:cNvPr id="6" name="Espace réservé du numéro de diapositive 5">
            <a:extLst>
              <a:ext uri="{FF2B5EF4-FFF2-40B4-BE49-F238E27FC236}">
                <a16:creationId xmlns:a16="http://schemas.microsoft.com/office/drawing/2014/main" id="{8CC87B46-CCB4-CBCA-0A9F-771C6E9513DB}"/>
              </a:ext>
            </a:extLst>
          </p:cNvPr>
          <p:cNvSpPr>
            <a:spLocks noGrp="1"/>
          </p:cNvSpPr>
          <p:nvPr>
            <p:ph type="sldNum" sz="quarter" idx="12"/>
          </p:nvPr>
        </p:nvSpPr>
        <p:spPr/>
        <p:txBody>
          <a:bodyPr/>
          <a:lstStyle/>
          <a:p>
            <a:fld id="{1C22F54B-94C2-0A46-8B43-4588D8C8CA1C}" type="slidenum">
              <a:rPr lang="fr-FR" smtClean="0"/>
              <a:t>‹N°›</a:t>
            </a:fld>
            <a:endParaRPr lang="fr-FR"/>
          </a:p>
        </p:txBody>
      </p:sp>
      <p:graphicFrame>
        <p:nvGraphicFramePr>
          <p:cNvPr id="14" name="Objet 13">
            <a:extLst>
              <a:ext uri="{FF2B5EF4-FFF2-40B4-BE49-F238E27FC236}">
                <a16:creationId xmlns:a16="http://schemas.microsoft.com/office/drawing/2014/main" id="{915916FC-96C2-F29A-DEDD-9FDE82139314}"/>
              </a:ext>
            </a:extLst>
          </p:cNvPr>
          <p:cNvGraphicFramePr>
            <a:graphicFrameLocks noChangeAspect="1"/>
          </p:cNvGraphicFramePr>
          <p:nvPr userDrawn="1">
            <p:extLst>
              <p:ext uri="{D42A27DB-BD31-4B8C-83A1-F6EECF244321}">
                <p14:modId xmlns:p14="http://schemas.microsoft.com/office/powerpoint/2010/main" val="3180684939"/>
              </p:ext>
            </p:extLst>
          </p:nvPr>
        </p:nvGraphicFramePr>
        <p:xfrm>
          <a:off x="1524000" y="3097213"/>
          <a:ext cx="9144000" cy="660400"/>
        </p:xfrm>
        <a:graphic>
          <a:graphicData uri="http://schemas.openxmlformats.org/presentationml/2006/ole">
            <mc:AlternateContent xmlns:mc="http://schemas.openxmlformats.org/markup-compatibility/2006">
              <mc:Choice xmlns:v="urn:schemas-microsoft-com:vml" Requires="v">
                <p:oleObj name="Document" r:id="rId2" imgW="9144000" imgH="660400" progId="Word.Document.12">
                  <p:embed/>
                </p:oleObj>
              </mc:Choice>
              <mc:Fallback>
                <p:oleObj name="Document" r:id="rId2" imgW="9144000" imgH="660400" progId="Word.Document.12">
                  <p:embed/>
                  <p:pic>
                    <p:nvPicPr>
                      <p:cNvPr id="0" name=""/>
                      <p:cNvPicPr/>
                      <p:nvPr/>
                    </p:nvPicPr>
                    <p:blipFill>
                      <a:blip r:embed="rId3"/>
                      <a:stretch>
                        <a:fillRect/>
                      </a:stretch>
                    </p:blipFill>
                    <p:spPr>
                      <a:xfrm>
                        <a:off x="1524000" y="3097213"/>
                        <a:ext cx="9144000" cy="660400"/>
                      </a:xfrm>
                      <a:prstGeom prst="rect">
                        <a:avLst/>
                      </a:prstGeom>
                    </p:spPr>
                  </p:pic>
                </p:oleObj>
              </mc:Fallback>
            </mc:AlternateContent>
          </a:graphicData>
        </a:graphic>
      </p:graphicFrame>
    </p:spTree>
    <p:extLst>
      <p:ext uri="{BB962C8B-B14F-4D97-AF65-F5344CB8AC3E}">
        <p14:creationId xmlns:p14="http://schemas.microsoft.com/office/powerpoint/2010/main" val="527655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0A28718-D1F3-CB46-A499-CB85364BE891}" type="datetime1">
              <a:rPr lang="fr-FR" smtClean="0"/>
              <a:t>23/10/2024</a:t>
            </a:fld>
            <a:endParaRPr lang="fr-FR"/>
          </a:p>
        </p:txBody>
      </p:sp>
      <p:sp>
        <p:nvSpPr>
          <p:cNvPr id="6" name="Slide Number Placeholder 5"/>
          <p:cNvSpPr>
            <a:spLocks noGrp="1"/>
          </p:cNvSpPr>
          <p:nvPr>
            <p:ph type="sldNum" sz="quarter" idx="12"/>
          </p:nvPr>
        </p:nvSpPr>
        <p:spPr/>
        <p:txBody>
          <a:bodyPr/>
          <a:lstStyle>
            <a:lvl1pPr>
              <a:defRPr sz="1400"/>
            </a:lvl1pPr>
          </a:lstStyle>
          <a:p>
            <a:fld id="{1C22F54B-94C2-0A46-8B43-4588D8C8CA1C}" type="slidenum">
              <a:rPr lang="fr-FR" smtClean="0"/>
              <a:pPr/>
              <a:t>‹N°›</a:t>
            </a:fld>
            <a:endParaRPr lang="fr-FR" dirty="0"/>
          </a:p>
        </p:txBody>
      </p:sp>
      <p:graphicFrame>
        <p:nvGraphicFramePr>
          <p:cNvPr id="7" name="Objet 6">
            <a:extLst>
              <a:ext uri="{FF2B5EF4-FFF2-40B4-BE49-F238E27FC236}">
                <a16:creationId xmlns:a16="http://schemas.microsoft.com/office/drawing/2014/main" id="{F27C3239-7F75-32DB-40EA-3D46DCF677B5}"/>
              </a:ext>
            </a:extLst>
          </p:cNvPr>
          <p:cNvGraphicFramePr>
            <a:graphicFrameLocks noChangeAspect="1"/>
          </p:cNvGraphicFramePr>
          <p:nvPr userDrawn="1">
            <p:extLst>
              <p:ext uri="{D42A27DB-BD31-4B8C-83A1-F6EECF244321}">
                <p14:modId xmlns:p14="http://schemas.microsoft.com/office/powerpoint/2010/main" val="3180684939"/>
              </p:ext>
            </p:extLst>
          </p:nvPr>
        </p:nvGraphicFramePr>
        <p:xfrm>
          <a:off x="1524000" y="3097213"/>
          <a:ext cx="9144000" cy="660400"/>
        </p:xfrm>
        <a:graphic>
          <a:graphicData uri="http://schemas.openxmlformats.org/presentationml/2006/ole">
            <mc:AlternateContent xmlns:mc="http://schemas.openxmlformats.org/markup-compatibility/2006">
              <mc:Choice xmlns:v="urn:schemas-microsoft-com:vml" Requires="v">
                <p:oleObj name="Document" r:id="rId2" imgW="9144000" imgH="660400" progId="Word.Document.12">
                  <p:embed/>
                </p:oleObj>
              </mc:Choice>
              <mc:Fallback>
                <p:oleObj name="Document" r:id="rId2" imgW="9144000" imgH="660400" progId="Word.Document.12">
                  <p:embed/>
                  <p:pic>
                    <p:nvPicPr>
                      <p:cNvPr id="7" name="Objet 6">
                        <a:extLst>
                          <a:ext uri="{FF2B5EF4-FFF2-40B4-BE49-F238E27FC236}">
                            <a16:creationId xmlns:a16="http://schemas.microsoft.com/office/drawing/2014/main" id="{D9E60FAF-218E-A28D-D8C5-AC59248C1303}"/>
                          </a:ext>
                        </a:extLst>
                      </p:cNvPr>
                      <p:cNvPicPr/>
                      <p:nvPr/>
                    </p:nvPicPr>
                    <p:blipFill>
                      <a:blip r:embed="rId3"/>
                      <a:stretch>
                        <a:fillRect/>
                      </a:stretch>
                    </p:blipFill>
                    <p:spPr>
                      <a:xfrm>
                        <a:off x="1524000" y="3097213"/>
                        <a:ext cx="9144000" cy="660400"/>
                      </a:xfrm>
                      <a:prstGeom prst="rect">
                        <a:avLst/>
                      </a:prstGeom>
                    </p:spPr>
                  </p:pic>
                </p:oleObj>
              </mc:Fallback>
            </mc:AlternateContent>
          </a:graphicData>
        </a:graphic>
      </p:graphicFrame>
      <p:pic>
        <p:nvPicPr>
          <p:cNvPr id="10" name="Image 9">
            <a:extLst>
              <a:ext uri="{FF2B5EF4-FFF2-40B4-BE49-F238E27FC236}">
                <a16:creationId xmlns:a16="http://schemas.microsoft.com/office/drawing/2014/main" id="{0650CEA4-58C9-8D8F-76D6-89DAA49B4B0F}"/>
              </a:ext>
            </a:extLst>
          </p:cNvPr>
          <p:cNvPicPr>
            <a:picLocks noChangeAspect="1"/>
          </p:cNvPicPr>
          <p:nvPr userDrawn="1"/>
        </p:nvPicPr>
        <p:blipFill>
          <a:blip r:embed="rId4"/>
          <a:stretch>
            <a:fillRect/>
          </a:stretch>
        </p:blipFill>
        <p:spPr>
          <a:xfrm>
            <a:off x="8762764" y="5439905"/>
            <a:ext cx="3478959" cy="1431620"/>
          </a:xfrm>
          <a:prstGeom prst="rect">
            <a:avLst/>
          </a:prstGeom>
        </p:spPr>
      </p:pic>
    </p:spTree>
    <p:extLst>
      <p:ext uri="{BB962C8B-B14F-4D97-AF65-F5344CB8AC3E}">
        <p14:creationId xmlns:p14="http://schemas.microsoft.com/office/powerpoint/2010/main" val="2415349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3C16182-DB28-6742-8E34-C5F839E3E30D}" type="datetime1">
              <a:rPr lang="fr-FR" smtClean="0"/>
              <a:t>23/10/2024</a:t>
            </a:fld>
            <a:endParaRPr lang="fr-FR"/>
          </a:p>
        </p:txBody>
      </p:sp>
      <p:sp>
        <p:nvSpPr>
          <p:cNvPr id="6" name="Slide Number Placeholder 5"/>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4205406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FF39F6F-36E8-1241-BB5D-6C84726FE1EB}" type="datetime1">
              <a:rPr lang="fr-FR" smtClean="0"/>
              <a:t>23/10/2024</a:t>
            </a:fld>
            <a:endParaRPr lang="fr-FR"/>
          </a:p>
        </p:txBody>
      </p:sp>
      <p:sp>
        <p:nvSpPr>
          <p:cNvPr id="7" name="Slide Number Placeholder 6"/>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1185071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ADBBAD7-A9DF-124A-B6A9-9AB5164D4109}" type="datetime1">
              <a:rPr lang="fr-FR" smtClean="0"/>
              <a:t>23/10/2024</a:t>
            </a:fld>
            <a:endParaRPr lang="fr-FR"/>
          </a:p>
        </p:txBody>
      </p:sp>
      <p:sp>
        <p:nvSpPr>
          <p:cNvPr id="9" name="Slide Number Placeholder 8"/>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2264235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5A5F6A3B-980A-D842-9438-A125A875E0B1}" type="datetime1">
              <a:rPr lang="fr-FR" smtClean="0"/>
              <a:t>23/10/2024</a:t>
            </a:fld>
            <a:endParaRPr lang="fr-FR"/>
          </a:p>
        </p:txBody>
      </p:sp>
      <p:sp>
        <p:nvSpPr>
          <p:cNvPr id="5" name="Slide Number Placeholder 4"/>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925215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4F307B-D4CD-3B46-BFF1-9F627C3CF578}" type="datetime1">
              <a:rPr lang="fr-FR" smtClean="0"/>
              <a:t>23/10/2024</a:t>
            </a:fld>
            <a:endParaRPr lang="fr-FR"/>
          </a:p>
        </p:txBody>
      </p:sp>
      <p:sp>
        <p:nvSpPr>
          <p:cNvPr id="4" name="Slide Number Placeholder 3"/>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1008364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0FAEAA4-AC95-F544-AC5D-DB30BE453D03}" type="datetime1">
              <a:rPr lang="fr-FR" smtClean="0"/>
              <a:t>23/10/2024</a:t>
            </a:fld>
            <a:endParaRPr lang="fr-FR"/>
          </a:p>
        </p:txBody>
      </p:sp>
      <p:sp>
        <p:nvSpPr>
          <p:cNvPr id="7" name="Slide Number Placeholder 6"/>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591871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7" name="Slide Number Placeholder 6"/>
          <p:cNvSpPr>
            <a:spLocks noGrp="1"/>
          </p:cNvSpPr>
          <p:nvPr>
            <p:ph type="sldNum" sz="quarter" idx="12"/>
          </p:nvPr>
        </p:nvSpPr>
        <p:spPr/>
        <p:txBody>
          <a:bodyPr/>
          <a:lstStyle/>
          <a:p>
            <a:fld id="{1C22F54B-94C2-0A46-8B43-4588D8C8CA1C}" type="slidenum">
              <a:rPr lang="fr-FR" smtClean="0"/>
              <a:t>‹N°›</a:t>
            </a:fld>
            <a:endParaRPr lang="fr-FR"/>
          </a:p>
        </p:txBody>
      </p:sp>
      <p:sp>
        <p:nvSpPr>
          <p:cNvPr id="5" name="Date Placeholder 4"/>
          <p:cNvSpPr>
            <a:spLocks noGrp="1"/>
          </p:cNvSpPr>
          <p:nvPr>
            <p:ph type="dt" sz="half" idx="10"/>
          </p:nvPr>
        </p:nvSpPr>
        <p:spPr/>
        <p:txBody>
          <a:bodyPr/>
          <a:lstStyle/>
          <a:p>
            <a:fld id="{3DCA357A-7809-9041-AFB7-F173FA719A74}" type="datetime1">
              <a:rPr lang="fr-FR" smtClean="0"/>
              <a:t>23/10/2024</a:t>
            </a:fld>
            <a:endParaRPr lang="fr-FR"/>
          </a:p>
        </p:txBody>
      </p:sp>
    </p:spTree>
    <p:extLst>
      <p:ext uri="{BB962C8B-B14F-4D97-AF65-F5344CB8AC3E}">
        <p14:creationId xmlns:p14="http://schemas.microsoft.com/office/powerpoint/2010/main" val="1933038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0CA3997-11F6-3042-8CFD-2F513D7378AD}" type="datetime1">
              <a:rPr lang="fr-FR" smtClean="0"/>
              <a:t>23/10/2024</a:t>
            </a:fld>
            <a:endParaRPr lang="fr-FR" dirty="0"/>
          </a:p>
        </p:txBody>
      </p:sp>
      <p:sp>
        <p:nvSpPr>
          <p:cNvPr id="6" name="Slide Number Placeholder 5"/>
          <p:cNvSpPr>
            <a:spLocks noGrp="1"/>
          </p:cNvSpPr>
          <p:nvPr>
            <p:ph type="sldNum" sz="quarter" idx="4"/>
          </p:nvPr>
        </p:nvSpPr>
        <p:spPr>
          <a:xfrm>
            <a:off x="677334" y="6084555"/>
            <a:ext cx="683339" cy="365125"/>
          </a:xfrm>
          <a:prstGeom prst="rect">
            <a:avLst/>
          </a:prstGeom>
        </p:spPr>
        <p:txBody>
          <a:bodyPr vert="horz" lIns="91440" tIns="45720" rIns="91440" bIns="45720" rtlCol="0" anchor="ctr"/>
          <a:lstStyle>
            <a:lvl1pPr algn="r">
              <a:defRPr sz="1600">
                <a:solidFill>
                  <a:schemeClr val="tx1"/>
                </a:solidFill>
              </a:defRPr>
            </a:lvl1pPr>
          </a:lstStyle>
          <a:p>
            <a:endParaRPr lang="fr-FR" dirty="0"/>
          </a:p>
        </p:txBody>
      </p:sp>
    </p:spTree>
    <p:extLst>
      <p:ext uri="{BB962C8B-B14F-4D97-AF65-F5344CB8AC3E}">
        <p14:creationId xmlns:p14="http://schemas.microsoft.com/office/powerpoint/2010/main" val="26360443"/>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650" r:id="rId17"/>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aches regardant la caméra">
            <a:extLst>
              <a:ext uri="{FF2B5EF4-FFF2-40B4-BE49-F238E27FC236}">
                <a16:creationId xmlns:a16="http://schemas.microsoft.com/office/drawing/2014/main" id="{13046067-FE0E-E6E0-1DFE-1AC1700B5E24}"/>
              </a:ext>
            </a:extLst>
          </p:cNvPr>
          <p:cNvPicPr>
            <a:picLocks noChangeAspect="1"/>
          </p:cNvPicPr>
          <p:nvPr/>
        </p:nvPicPr>
        <p:blipFill>
          <a:blip r:embed="rId2">
            <a:alphaModFix amt="50000"/>
          </a:blip>
          <a:srcRect t="6281" b="5137"/>
          <a:stretch/>
        </p:blipFill>
        <p:spPr>
          <a:xfrm>
            <a:off x="-3598204" y="0"/>
            <a:ext cx="15790204" cy="7385710"/>
          </a:xfrm>
          <a:prstGeom prst="rect">
            <a:avLst/>
          </a:prstGeom>
        </p:spPr>
        <p:style>
          <a:lnRef idx="1">
            <a:schemeClr val="accent1"/>
          </a:lnRef>
          <a:fillRef idx="2">
            <a:schemeClr val="accent1"/>
          </a:fillRef>
          <a:effectRef idx="1">
            <a:schemeClr val="accent1"/>
          </a:effectRef>
          <a:fontRef idx="minor">
            <a:schemeClr val="dk1"/>
          </a:fontRef>
        </p:style>
      </p:pic>
      <p:sp>
        <p:nvSpPr>
          <p:cNvPr id="2" name="Titre 1">
            <a:extLst>
              <a:ext uri="{FF2B5EF4-FFF2-40B4-BE49-F238E27FC236}">
                <a16:creationId xmlns:a16="http://schemas.microsoft.com/office/drawing/2014/main" id="{F2FAB3B7-35D2-0C97-0520-D7E3979273B5}"/>
              </a:ext>
            </a:extLst>
          </p:cNvPr>
          <p:cNvSpPr>
            <a:spLocks noGrp="1"/>
          </p:cNvSpPr>
          <p:nvPr>
            <p:ph type="ctrTitle"/>
          </p:nvPr>
        </p:nvSpPr>
        <p:spPr>
          <a:xfrm>
            <a:off x="1524000" y="1122362"/>
            <a:ext cx="9144000" cy="2900518"/>
          </a:xfrm>
        </p:spPr>
        <p:txBody>
          <a:bodyPr>
            <a:normAutofit/>
          </a:bodyPr>
          <a:lstStyle/>
          <a:p>
            <a:r>
              <a:rPr lang="fr-FR" dirty="0">
                <a:solidFill>
                  <a:schemeClr val="bg1"/>
                </a:solidFill>
                <a:latin typeface="Curlz MT" pitchFamily="82" charset="77"/>
                <a:cs typeface="Al Bayan Plain" pitchFamily="2" charset="-78"/>
              </a:rPr>
              <a:t>Prédiction des poids des vaches </a:t>
            </a:r>
          </a:p>
        </p:txBody>
      </p:sp>
      <p:pic>
        <p:nvPicPr>
          <p:cNvPr id="13" name="Image 12">
            <a:extLst>
              <a:ext uri="{FF2B5EF4-FFF2-40B4-BE49-F238E27FC236}">
                <a16:creationId xmlns:a16="http://schemas.microsoft.com/office/drawing/2014/main" id="{016C7E41-905C-10A1-7859-D82DDBF09155}"/>
              </a:ext>
            </a:extLst>
          </p:cNvPr>
          <p:cNvPicPr>
            <a:picLocks noChangeAspect="1"/>
          </p:cNvPicPr>
          <p:nvPr/>
        </p:nvPicPr>
        <p:blipFill>
          <a:blip r:embed="rId3"/>
          <a:stretch>
            <a:fillRect/>
          </a:stretch>
        </p:blipFill>
        <p:spPr>
          <a:xfrm>
            <a:off x="8713041" y="0"/>
            <a:ext cx="3478959" cy="1431620"/>
          </a:xfrm>
          <a:prstGeom prst="rect">
            <a:avLst/>
          </a:prstGeom>
        </p:spPr>
      </p:pic>
      <p:sp>
        <p:nvSpPr>
          <p:cNvPr id="4" name="Espace réservé du numéro de diapositive 4">
            <a:extLst>
              <a:ext uri="{FF2B5EF4-FFF2-40B4-BE49-F238E27FC236}">
                <a16:creationId xmlns:a16="http://schemas.microsoft.com/office/drawing/2014/main" id="{A79FD26A-8334-D4C6-DABE-E33F04826C99}"/>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1</a:t>
            </a:fld>
            <a:endParaRPr lang="fr-FR" dirty="0"/>
          </a:p>
        </p:txBody>
      </p:sp>
    </p:spTree>
    <p:extLst>
      <p:ext uri="{BB962C8B-B14F-4D97-AF65-F5344CB8AC3E}">
        <p14:creationId xmlns:p14="http://schemas.microsoft.com/office/powerpoint/2010/main" val="20309724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43135-7BED-3C0A-A2C2-F9346E282BAA}"/>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FABA2326-9025-1CA5-3924-1BE95395A47A}"/>
              </a:ext>
            </a:extLst>
          </p:cNvPr>
          <p:cNvSpPr>
            <a:spLocks noGrp="1"/>
          </p:cNvSpPr>
          <p:nvPr>
            <p:ph type="title"/>
          </p:nvPr>
        </p:nvSpPr>
        <p:spPr>
          <a:xfrm>
            <a:off x="2747794" y="60931"/>
            <a:ext cx="6270249" cy="1027347"/>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14" name="ZoneTexte 13">
            <a:extLst>
              <a:ext uri="{FF2B5EF4-FFF2-40B4-BE49-F238E27FC236}">
                <a16:creationId xmlns:a16="http://schemas.microsoft.com/office/drawing/2014/main" id="{B17796A8-E506-2F81-27B1-A2208F4DB6C2}"/>
              </a:ext>
            </a:extLst>
          </p:cNvPr>
          <p:cNvSpPr txBox="1"/>
          <p:nvPr/>
        </p:nvSpPr>
        <p:spPr>
          <a:xfrm>
            <a:off x="865450" y="1306789"/>
            <a:ext cx="6121830" cy="646331"/>
          </a:xfrm>
          <a:prstGeom prst="rect">
            <a:avLst/>
          </a:prstGeom>
          <a:noFill/>
        </p:spPr>
        <p:txBody>
          <a:bodyPr wrap="square">
            <a:spAutoFit/>
          </a:bodyPr>
          <a:lstStyle/>
          <a:p>
            <a:r>
              <a:rPr lang="fr-FR" sz="1800" dirty="0">
                <a:latin typeface="Century" panose="02040604050505020304" pitchFamily="18" charset="0"/>
              </a:rPr>
              <a:t>exemple sur Vache BLF 2340 image 0 </a:t>
            </a:r>
            <a:br>
              <a:rPr lang="fr-FR" sz="1800" dirty="0">
                <a:latin typeface="Century" panose="02040604050505020304" pitchFamily="18" charset="0"/>
              </a:rPr>
            </a:br>
            <a:endParaRPr lang="fr-FR" dirty="0">
              <a:latin typeface="Century" panose="02040604050505020304" pitchFamily="18" charset="0"/>
            </a:endParaRPr>
          </a:p>
        </p:txBody>
      </p:sp>
      <p:sp>
        <p:nvSpPr>
          <p:cNvPr id="11" name="Flèche vers la droite 10">
            <a:extLst>
              <a:ext uri="{FF2B5EF4-FFF2-40B4-BE49-F238E27FC236}">
                <a16:creationId xmlns:a16="http://schemas.microsoft.com/office/drawing/2014/main" id="{98153D9B-2E8A-38A0-F708-E13A950F236E}"/>
              </a:ext>
            </a:extLst>
          </p:cNvPr>
          <p:cNvSpPr/>
          <p:nvPr/>
        </p:nvSpPr>
        <p:spPr>
          <a:xfrm>
            <a:off x="5100325" y="2977865"/>
            <a:ext cx="2080187" cy="10489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BA476DC5-CF40-366E-9913-A4C82D6D0CEB}"/>
              </a:ext>
            </a:extLst>
          </p:cNvPr>
          <p:cNvPicPr>
            <a:picLocks noChangeAspect="1"/>
          </p:cNvPicPr>
          <p:nvPr/>
        </p:nvPicPr>
        <p:blipFill>
          <a:blip r:embed="rId2"/>
          <a:stretch>
            <a:fillRect/>
          </a:stretch>
        </p:blipFill>
        <p:spPr>
          <a:xfrm>
            <a:off x="2808459" y="1948356"/>
            <a:ext cx="6426153" cy="3588207"/>
          </a:xfrm>
          <a:prstGeom prst="rect">
            <a:avLst/>
          </a:prstGeom>
        </p:spPr>
      </p:pic>
      <p:sp>
        <p:nvSpPr>
          <p:cNvPr id="16" name="ZoneTexte 15">
            <a:extLst>
              <a:ext uri="{FF2B5EF4-FFF2-40B4-BE49-F238E27FC236}">
                <a16:creationId xmlns:a16="http://schemas.microsoft.com/office/drawing/2014/main" id="{1F5CF3CD-E1BC-7FAD-7FBB-6BC1D5D6F435}"/>
              </a:ext>
            </a:extLst>
          </p:cNvPr>
          <p:cNvSpPr txBox="1"/>
          <p:nvPr/>
        </p:nvSpPr>
        <p:spPr>
          <a:xfrm>
            <a:off x="4240230" y="5996869"/>
            <a:ext cx="3285376" cy="584775"/>
          </a:xfrm>
          <a:prstGeom prst="rect">
            <a:avLst/>
          </a:prstGeom>
          <a:noFill/>
        </p:spPr>
        <p:txBody>
          <a:bodyPr wrap="square" rtlCol="0">
            <a:spAutoFit/>
          </a:bodyPr>
          <a:lstStyle/>
          <a:p>
            <a:pPr algn="ctr"/>
            <a:r>
              <a:rPr lang="fr-FR" sz="1600" dirty="0">
                <a:latin typeface="Century" panose="02040604050505020304" pitchFamily="18" charset="0"/>
              </a:rPr>
              <a:t>Segmentation et mise en évidence des segments</a:t>
            </a:r>
          </a:p>
        </p:txBody>
      </p:sp>
      <p:sp>
        <p:nvSpPr>
          <p:cNvPr id="19" name="Rectangle : coins arrondis 18">
            <a:extLst>
              <a:ext uri="{FF2B5EF4-FFF2-40B4-BE49-F238E27FC236}">
                <a16:creationId xmlns:a16="http://schemas.microsoft.com/office/drawing/2014/main" id="{F6D5208D-AD2B-351D-BA14-6D5F2B0A758C}"/>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4">
            <a:extLst>
              <a:ext uri="{FF2B5EF4-FFF2-40B4-BE49-F238E27FC236}">
                <a16:creationId xmlns:a16="http://schemas.microsoft.com/office/drawing/2014/main" id="{27D308B4-1D62-EEB1-1986-38F38ED3B927}"/>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10</a:t>
            </a:fld>
            <a:endParaRPr lang="fr-FR"/>
          </a:p>
        </p:txBody>
      </p:sp>
    </p:spTree>
    <p:extLst>
      <p:ext uri="{BB962C8B-B14F-4D97-AF65-F5344CB8AC3E}">
        <p14:creationId xmlns:p14="http://schemas.microsoft.com/office/powerpoint/2010/main" val="156837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ED5FD-0A25-275E-5DEF-30BA6883BBA2}"/>
            </a:ext>
          </a:extLst>
        </p:cNvPr>
        <p:cNvGrpSpPr/>
        <p:nvPr/>
      </p:nvGrpSpPr>
      <p:grpSpPr>
        <a:xfrm>
          <a:off x="0" y="0"/>
          <a:ext cx="0" cy="0"/>
          <a:chOff x="0" y="0"/>
          <a:chExt cx="0" cy="0"/>
        </a:xfrm>
      </p:grpSpPr>
      <p:sp>
        <p:nvSpPr>
          <p:cNvPr id="6" name="Flèche vers la droite 5">
            <a:extLst>
              <a:ext uri="{FF2B5EF4-FFF2-40B4-BE49-F238E27FC236}">
                <a16:creationId xmlns:a16="http://schemas.microsoft.com/office/drawing/2014/main" id="{67066512-ED34-2EB6-D0C7-428972BAFD55}"/>
              </a:ext>
            </a:extLst>
          </p:cNvPr>
          <p:cNvSpPr/>
          <p:nvPr/>
        </p:nvSpPr>
        <p:spPr>
          <a:xfrm rot="5400000">
            <a:off x="3664754" y="5657052"/>
            <a:ext cx="523220" cy="4009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itre 3">
            <a:extLst>
              <a:ext uri="{FF2B5EF4-FFF2-40B4-BE49-F238E27FC236}">
                <a16:creationId xmlns:a16="http://schemas.microsoft.com/office/drawing/2014/main" id="{452EE11F-19CF-4E92-435C-70FC0972A43E}"/>
              </a:ext>
            </a:extLst>
          </p:cNvPr>
          <p:cNvSpPr>
            <a:spLocks noGrp="1"/>
          </p:cNvSpPr>
          <p:nvPr>
            <p:ph type="title"/>
          </p:nvPr>
        </p:nvSpPr>
        <p:spPr>
          <a:xfrm>
            <a:off x="2747794" y="60931"/>
            <a:ext cx="6270249" cy="1027347"/>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14" name="ZoneTexte 13">
            <a:extLst>
              <a:ext uri="{FF2B5EF4-FFF2-40B4-BE49-F238E27FC236}">
                <a16:creationId xmlns:a16="http://schemas.microsoft.com/office/drawing/2014/main" id="{CC269A3B-32CA-42A2-9032-588A276F551B}"/>
              </a:ext>
            </a:extLst>
          </p:cNvPr>
          <p:cNvSpPr txBox="1"/>
          <p:nvPr/>
        </p:nvSpPr>
        <p:spPr>
          <a:xfrm>
            <a:off x="865450" y="1306789"/>
            <a:ext cx="6121830" cy="646331"/>
          </a:xfrm>
          <a:prstGeom prst="rect">
            <a:avLst/>
          </a:prstGeom>
          <a:noFill/>
        </p:spPr>
        <p:txBody>
          <a:bodyPr wrap="square">
            <a:spAutoFit/>
          </a:bodyPr>
          <a:lstStyle/>
          <a:p>
            <a:r>
              <a:rPr lang="fr-FR" sz="1800" dirty="0">
                <a:latin typeface="Century" panose="02040604050505020304" pitchFamily="18" charset="0"/>
              </a:rPr>
              <a:t>exemple sur Vache BLF 2340 image 0 </a:t>
            </a:r>
            <a:br>
              <a:rPr lang="fr-FR" sz="1800" dirty="0">
                <a:latin typeface="Century" panose="02040604050505020304" pitchFamily="18" charset="0"/>
              </a:rPr>
            </a:br>
            <a:endParaRPr lang="fr-FR" dirty="0">
              <a:latin typeface="Century" panose="02040604050505020304" pitchFamily="18" charset="0"/>
            </a:endParaRPr>
          </a:p>
        </p:txBody>
      </p:sp>
      <p:pic>
        <p:nvPicPr>
          <p:cNvPr id="2" name="Image 1">
            <a:extLst>
              <a:ext uri="{FF2B5EF4-FFF2-40B4-BE49-F238E27FC236}">
                <a16:creationId xmlns:a16="http://schemas.microsoft.com/office/drawing/2014/main" id="{038EE7DE-6228-BE6F-E66C-1F2636573FA2}"/>
              </a:ext>
            </a:extLst>
          </p:cNvPr>
          <p:cNvPicPr>
            <a:picLocks noChangeAspect="1"/>
          </p:cNvPicPr>
          <p:nvPr/>
        </p:nvPicPr>
        <p:blipFill>
          <a:blip r:embed="rId2"/>
          <a:stretch>
            <a:fillRect/>
          </a:stretch>
        </p:blipFill>
        <p:spPr>
          <a:xfrm>
            <a:off x="2485356" y="6178496"/>
            <a:ext cx="6932211" cy="430887"/>
          </a:xfrm>
          <a:prstGeom prst="rect">
            <a:avLst/>
          </a:prstGeom>
        </p:spPr>
      </p:pic>
      <p:sp>
        <p:nvSpPr>
          <p:cNvPr id="3" name="ZoneTexte 2">
            <a:extLst>
              <a:ext uri="{FF2B5EF4-FFF2-40B4-BE49-F238E27FC236}">
                <a16:creationId xmlns:a16="http://schemas.microsoft.com/office/drawing/2014/main" id="{70606834-02F5-7D5C-E769-A7303CFD64D5}"/>
              </a:ext>
            </a:extLst>
          </p:cNvPr>
          <p:cNvSpPr txBox="1"/>
          <p:nvPr/>
        </p:nvSpPr>
        <p:spPr>
          <a:xfrm>
            <a:off x="4604918" y="5565142"/>
            <a:ext cx="3159807" cy="584775"/>
          </a:xfrm>
          <a:prstGeom prst="rect">
            <a:avLst/>
          </a:prstGeom>
          <a:noFill/>
        </p:spPr>
        <p:txBody>
          <a:bodyPr wrap="square" rtlCol="0">
            <a:spAutoFit/>
          </a:bodyPr>
          <a:lstStyle/>
          <a:p>
            <a:r>
              <a:rPr lang="fr-FR" sz="1600" dirty="0">
                <a:latin typeface="Century" panose="02040604050505020304" pitchFamily="18" charset="0"/>
              </a:rPr>
              <a:t>Obtention des </a:t>
            </a:r>
            <a:r>
              <a:rPr lang="fr-FR" sz="1600" dirty="0" err="1">
                <a:latin typeface="Century" panose="02040604050505020304" pitchFamily="18" charset="0"/>
              </a:rPr>
              <a:t>features</a:t>
            </a:r>
            <a:r>
              <a:rPr lang="fr-FR" sz="1600" dirty="0">
                <a:latin typeface="Century" panose="02040604050505020304" pitchFamily="18" charset="0"/>
              </a:rPr>
              <a:t> du segment le plus grand</a:t>
            </a:r>
          </a:p>
        </p:txBody>
      </p:sp>
      <p:pic>
        <p:nvPicPr>
          <p:cNvPr id="20" name="Image 19">
            <a:extLst>
              <a:ext uri="{FF2B5EF4-FFF2-40B4-BE49-F238E27FC236}">
                <a16:creationId xmlns:a16="http://schemas.microsoft.com/office/drawing/2014/main" id="{1274C919-9FD2-5721-56BF-32B7B40E5A89}"/>
              </a:ext>
            </a:extLst>
          </p:cNvPr>
          <p:cNvPicPr>
            <a:picLocks noChangeAspect="1"/>
          </p:cNvPicPr>
          <p:nvPr/>
        </p:nvPicPr>
        <p:blipFill>
          <a:blip r:embed="rId3"/>
          <a:stretch>
            <a:fillRect/>
          </a:stretch>
        </p:blipFill>
        <p:spPr>
          <a:xfrm>
            <a:off x="2808459" y="1948356"/>
            <a:ext cx="6426153" cy="3588207"/>
          </a:xfrm>
          <a:prstGeom prst="rect">
            <a:avLst/>
          </a:prstGeom>
        </p:spPr>
      </p:pic>
      <p:sp>
        <p:nvSpPr>
          <p:cNvPr id="21" name="Flèche vers la droite 20">
            <a:extLst>
              <a:ext uri="{FF2B5EF4-FFF2-40B4-BE49-F238E27FC236}">
                <a16:creationId xmlns:a16="http://schemas.microsoft.com/office/drawing/2014/main" id="{0E9DEE1B-37F8-71F9-A208-EB63C092E28E}"/>
              </a:ext>
            </a:extLst>
          </p:cNvPr>
          <p:cNvSpPr/>
          <p:nvPr/>
        </p:nvSpPr>
        <p:spPr>
          <a:xfrm rot="5400000">
            <a:off x="7703594" y="5657051"/>
            <a:ext cx="523220" cy="4009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 coins arrondis 21">
            <a:extLst>
              <a:ext uri="{FF2B5EF4-FFF2-40B4-BE49-F238E27FC236}">
                <a16:creationId xmlns:a16="http://schemas.microsoft.com/office/drawing/2014/main" id="{CE4B3DF1-D07B-20F2-95E2-1288BC6D483F}"/>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numéro de diapositive 4">
            <a:extLst>
              <a:ext uri="{FF2B5EF4-FFF2-40B4-BE49-F238E27FC236}">
                <a16:creationId xmlns:a16="http://schemas.microsoft.com/office/drawing/2014/main" id="{ED74FF78-4465-462E-7A1B-C0908E531F89}"/>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11</a:t>
            </a:fld>
            <a:endParaRPr lang="fr-FR"/>
          </a:p>
        </p:txBody>
      </p:sp>
    </p:spTree>
    <p:extLst>
      <p:ext uri="{BB962C8B-B14F-4D97-AF65-F5344CB8AC3E}">
        <p14:creationId xmlns:p14="http://schemas.microsoft.com/office/powerpoint/2010/main" val="860738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F46C9-0A92-98EF-3CD3-FDCCBBA600D8}"/>
            </a:ext>
          </a:extLst>
        </p:cNvPr>
        <p:cNvGrpSpPr/>
        <p:nvPr/>
      </p:nvGrpSpPr>
      <p:grpSpPr>
        <a:xfrm>
          <a:off x="0" y="0"/>
          <a:ext cx="0" cy="0"/>
          <a:chOff x="0" y="0"/>
          <a:chExt cx="0" cy="0"/>
        </a:xfrm>
      </p:grpSpPr>
      <p:pic>
        <p:nvPicPr>
          <p:cNvPr id="3" name="Image 2" descr="Une image contenant texte, capture d’écran, diagramme, Caractère coloré&#10;&#10;Description générée automatiquement">
            <a:extLst>
              <a:ext uri="{FF2B5EF4-FFF2-40B4-BE49-F238E27FC236}">
                <a16:creationId xmlns:a16="http://schemas.microsoft.com/office/drawing/2014/main" id="{42C10364-1CC2-E9C8-8E06-C4FEFAD4E746}"/>
              </a:ext>
            </a:extLst>
          </p:cNvPr>
          <p:cNvPicPr>
            <a:picLocks noChangeAspect="1"/>
          </p:cNvPicPr>
          <p:nvPr/>
        </p:nvPicPr>
        <p:blipFill>
          <a:blip r:embed="rId3"/>
          <a:stretch>
            <a:fillRect/>
          </a:stretch>
        </p:blipFill>
        <p:spPr>
          <a:xfrm>
            <a:off x="604668" y="1469571"/>
            <a:ext cx="4653131" cy="4254291"/>
          </a:xfrm>
          <a:prstGeom prst="rect">
            <a:avLst/>
          </a:prstGeom>
        </p:spPr>
      </p:pic>
      <p:pic>
        <p:nvPicPr>
          <p:cNvPr id="7" name="Image 6" descr="Une image contenant texte, capture d’écran, diagramme, ligne&#10;&#10;Description générée automatiquement">
            <a:extLst>
              <a:ext uri="{FF2B5EF4-FFF2-40B4-BE49-F238E27FC236}">
                <a16:creationId xmlns:a16="http://schemas.microsoft.com/office/drawing/2014/main" id="{4D0FE48A-8882-7488-6DDE-C634FAB031CD}"/>
              </a:ext>
            </a:extLst>
          </p:cNvPr>
          <p:cNvPicPr>
            <a:picLocks noChangeAspect="1"/>
          </p:cNvPicPr>
          <p:nvPr/>
        </p:nvPicPr>
        <p:blipFill>
          <a:blip r:embed="rId4"/>
          <a:stretch>
            <a:fillRect/>
          </a:stretch>
        </p:blipFill>
        <p:spPr>
          <a:xfrm>
            <a:off x="6444616" y="1395689"/>
            <a:ext cx="4653131" cy="4260792"/>
          </a:xfrm>
          <a:prstGeom prst="rect">
            <a:avLst/>
          </a:prstGeom>
        </p:spPr>
      </p:pic>
      <p:sp>
        <p:nvSpPr>
          <p:cNvPr id="8" name="Titre 3">
            <a:extLst>
              <a:ext uri="{FF2B5EF4-FFF2-40B4-BE49-F238E27FC236}">
                <a16:creationId xmlns:a16="http://schemas.microsoft.com/office/drawing/2014/main" id="{5FDE6E49-FF18-1D6F-7921-9E8A04355284}"/>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Traitement des données</a:t>
            </a:r>
          </a:p>
        </p:txBody>
      </p:sp>
      <p:sp>
        <p:nvSpPr>
          <p:cNvPr id="9" name="ZoneTexte 8">
            <a:extLst>
              <a:ext uri="{FF2B5EF4-FFF2-40B4-BE49-F238E27FC236}">
                <a16:creationId xmlns:a16="http://schemas.microsoft.com/office/drawing/2014/main" id="{C1E72BDB-CD01-E300-EC0D-C154DF5F3E38}"/>
              </a:ext>
            </a:extLst>
          </p:cNvPr>
          <p:cNvSpPr txBox="1"/>
          <p:nvPr/>
        </p:nvSpPr>
        <p:spPr>
          <a:xfrm>
            <a:off x="677334" y="1015471"/>
            <a:ext cx="6121830" cy="369332"/>
          </a:xfrm>
          <a:prstGeom prst="rect">
            <a:avLst/>
          </a:prstGeom>
          <a:noFill/>
        </p:spPr>
        <p:txBody>
          <a:bodyPr wrap="square">
            <a:spAutoFit/>
          </a:bodyPr>
          <a:lstStyle/>
          <a:p>
            <a:r>
              <a:rPr lang="fr-FR" dirty="0"/>
              <a:t>Résultats des modèles sélectionnés</a:t>
            </a:r>
            <a:endParaRPr lang="fr-FR" dirty="0">
              <a:latin typeface="Century" panose="02040604050505020304" pitchFamily="18" charset="0"/>
            </a:endParaRPr>
          </a:p>
        </p:txBody>
      </p:sp>
      <p:sp>
        <p:nvSpPr>
          <p:cNvPr id="12" name="Rectangle : coins arrondis 11">
            <a:extLst>
              <a:ext uri="{FF2B5EF4-FFF2-40B4-BE49-F238E27FC236}">
                <a16:creationId xmlns:a16="http://schemas.microsoft.com/office/drawing/2014/main" id="{2ADA49AC-8F2D-DE19-1D4C-7294F2E8DE62}"/>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4">
            <a:extLst>
              <a:ext uri="{FF2B5EF4-FFF2-40B4-BE49-F238E27FC236}">
                <a16:creationId xmlns:a16="http://schemas.microsoft.com/office/drawing/2014/main" id="{5A2C59AF-E7A0-B161-CF39-0B5BDFA4C6F8}"/>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12</a:t>
            </a:fld>
            <a:endParaRPr lang="fr-FR"/>
          </a:p>
        </p:txBody>
      </p:sp>
    </p:spTree>
    <p:extLst>
      <p:ext uri="{BB962C8B-B14F-4D97-AF65-F5344CB8AC3E}">
        <p14:creationId xmlns:p14="http://schemas.microsoft.com/office/powerpoint/2010/main" val="4151619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39752"/>
        </a:solidFill>
        <a:effectLst/>
      </p:bgPr>
    </p:bg>
    <p:spTree>
      <p:nvGrpSpPr>
        <p:cNvPr id="1" name="">
          <a:extLst>
            <a:ext uri="{FF2B5EF4-FFF2-40B4-BE49-F238E27FC236}">
              <a16:creationId xmlns:a16="http://schemas.microsoft.com/office/drawing/2014/main" id="{F9941284-D042-7FD5-5012-E6A72F038549}"/>
            </a:ext>
          </a:extLst>
        </p:cNvPr>
        <p:cNvGrpSpPr/>
        <p:nvPr/>
      </p:nvGrpSpPr>
      <p:grpSpPr>
        <a:xfrm>
          <a:off x="0" y="0"/>
          <a:ext cx="0" cy="0"/>
          <a:chOff x="0" y="0"/>
          <a:chExt cx="0" cy="0"/>
        </a:xfrm>
      </p:grpSpPr>
      <p:pic>
        <p:nvPicPr>
          <p:cNvPr id="5" name="Image 4" descr="Une image contenant carré, motif, capture d’écran, Symétrie&#10;&#10;Description générée automatiquement">
            <a:extLst>
              <a:ext uri="{FF2B5EF4-FFF2-40B4-BE49-F238E27FC236}">
                <a16:creationId xmlns:a16="http://schemas.microsoft.com/office/drawing/2014/main" id="{2BCF130E-E925-36BD-7B80-6E485408CBB4}"/>
              </a:ext>
            </a:extLst>
          </p:cNvPr>
          <p:cNvPicPr>
            <a:picLocks noChangeAspect="1"/>
          </p:cNvPicPr>
          <p:nvPr/>
        </p:nvPicPr>
        <p:blipFill>
          <a:blip r:embed="rId2"/>
          <a:srcRect l="6629" r="6425"/>
          <a:stretch/>
        </p:blipFill>
        <p:spPr>
          <a:xfrm flipH="1">
            <a:off x="0" y="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8" name="Titre 1">
            <a:extLst>
              <a:ext uri="{FF2B5EF4-FFF2-40B4-BE49-F238E27FC236}">
                <a16:creationId xmlns:a16="http://schemas.microsoft.com/office/drawing/2014/main" id="{07E22289-FC62-233E-0D37-3668BDFB11A2}"/>
              </a:ext>
            </a:extLst>
          </p:cNvPr>
          <p:cNvSpPr txBox="1">
            <a:spLocks/>
          </p:cNvSpPr>
          <p:nvPr/>
        </p:nvSpPr>
        <p:spPr>
          <a:xfrm>
            <a:off x="6096000" y="2357526"/>
            <a:ext cx="4620584" cy="2083946"/>
          </a:xfrm>
          <a:prstGeom prst="rect">
            <a:avLst/>
          </a:prstGeom>
        </p:spPr>
        <p:txBody>
          <a:bodyPr vert="horz" lIns="91440" tIns="45720" rIns="91440" bIns="45720" rtlCol="0" anchor="b">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latin typeface="Century" panose="02040604050505020304" pitchFamily="18" charset="0"/>
              </a:rPr>
              <a:t>II.</a:t>
            </a:r>
            <a:r>
              <a:rPr lang="fr-FR" dirty="0">
                <a:solidFill>
                  <a:schemeClr val="tx1"/>
                </a:solidFill>
                <a:latin typeface="Century" panose="02040604050505020304" pitchFamily="18" charset="0"/>
              </a:rPr>
              <a:t> Prédictions sur des </a:t>
            </a:r>
            <a:r>
              <a:rPr lang="fr-FR" dirty="0" err="1">
                <a:solidFill>
                  <a:schemeClr val="tx1"/>
                </a:solidFill>
                <a:latin typeface="Century" panose="02040604050505020304" pitchFamily="18" charset="0"/>
              </a:rPr>
              <a:t>features</a:t>
            </a:r>
            <a:r>
              <a:rPr lang="fr-FR" dirty="0">
                <a:solidFill>
                  <a:schemeClr val="tx1"/>
                </a:solidFill>
                <a:latin typeface="Century" panose="02040604050505020304" pitchFamily="18" charset="0"/>
              </a:rPr>
              <a:t> « complexes »</a:t>
            </a:r>
            <a:endParaRPr lang="fr-GE" dirty="0">
              <a:solidFill>
                <a:schemeClr val="tx1"/>
              </a:solidFill>
              <a:latin typeface="Century" panose="02040604050505020304" pitchFamily="18" charset="0"/>
            </a:endParaRPr>
          </a:p>
        </p:txBody>
      </p:sp>
    </p:spTree>
    <p:extLst>
      <p:ext uri="{BB962C8B-B14F-4D97-AF65-F5344CB8AC3E}">
        <p14:creationId xmlns:p14="http://schemas.microsoft.com/office/powerpoint/2010/main" val="3785182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8A8A7-6151-E397-D369-516E15C0F227}"/>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F84E56F9-1676-8E82-B736-B4917E43A941}"/>
              </a:ext>
            </a:extLst>
          </p:cNvPr>
          <p:cNvPicPr>
            <a:picLocks noChangeAspect="1"/>
          </p:cNvPicPr>
          <p:nvPr/>
        </p:nvPicPr>
        <p:blipFill>
          <a:blip r:embed="rId2"/>
          <a:srcRect r="19261"/>
          <a:stretch/>
        </p:blipFill>
        <p:spPr>
          <a:xfrm>
            <a:off x="2205976" y="891946"/>
            <a:ext cx="7353883" cy="3962023"/>
          </a:xfrm>
          <a:prstGeom prst="rect">
            <a:avLst/>
          </a:prstGeom>
        </p:spPr>
      </p:pic>
      <p:sp>
        <p:nvSpPr>
          <p:cNvPr id="8" name="Titre 3">
            <a:extLst>
              <a:ext uri="{FF2B5EF4-FFF2-40B4-BE49-F238E27FC236}">
                <a16:creationId xmlns:a16="http://schemas.microsoft.com/office/drawing/2014/main" id="{B4CC4A5A-2370-82C8-42D0-24D267A1D37C}"/>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11" name="Rectangle : coins arrondis 10">
            <a:extLst>
              <a:ext uri="{FF2B5EF4-FFF2-40B4-BE49-F238E27FC236}">
                <a16:creationId xmlns:a16="http://schemas.microsoft.com/office/drawing/2014/main" id="{AF1CB692-FB01-5644-95A4-84236B309831}"/>
              </a:ext>
            </a:extLst>
          </p:cNvPr>
          <p:cNvSpPr/>
          <p:nvPr/>
        </p:nvSpPr>
        <p:spPr>
          <a:xfrm>
            <a:off x="3097837" y="4853969"/>
            <a:ext cx="5570159" cy="1943100"/>
          </a:xfrm>
          <a:prstGeom prst="roundRect">
            <a:avLst/>
          </a:prstGeom>
          <a:ln>
            <a:solidFill>
              <a:srgbClr val="44A8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Package : </a:t>
            </a:r>
            <a:r>
              <a:rPr lang="fr-FR" dirty="0" err="1"/>
              <a:t>Tensorflow</a:t>
            </a:r>
            <a:endParaRPr lang="fr-FR" dirty="0"/>
          </a:p>
          <a:p>
            <a:pPr algn="ctr"/>
            <a:endParaRPr lang="fr-FR" dirty="0"/>
          </a:p>
          <a:p>
            <a:pPr algn="ctr"/>
            <a:r>
              <a:rPr lang="fr-FR" dirty="0"/>
              <a:t>Utilisation d’un modèle de </a:t>
            </a:r>
            <a:r>
              <a:rPr lang="fr-FR" dirty="0" err="1"/>
              <a:t>deep</a:t>
            </a:r>
            <a:r>
              <a:rPr lang="fr-FR" dirty="0"/>
              <a:t> </a:t>
            </a:r>
            <a:r>
              <a:rPr lang="fr-FR" dirty="0" err="1"/>
              <a:t>learning</a:t>
            </a:r>
            <a:r>
              <a:rPr lang="fr-FR" dirty="0"/>
              <a:t> déjà entrainé: VGG16</a:t>
            </a:r>
          </a:p>
        </p:txBody>
      </p:sp>
      <p:sp>
        <p:nvSpPr>
          <p:cNvPr id="13" name="Rectangle : coins arrondis 12">
            <a:extLst>
              <a:ext uri="{FF2B5EF4-FFF2-40B4-BE49-F238E27FC236}">
                <a16:creationId xmlns:a16="http://schemas.microsoft.com/office/drawing/2014/main" id="{E22C90B9-9987-A570-6A98-38ED4A0992B5}"/>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4">
            <a:extLst>
              <a:ext uri="{FF2B5EF4-FFF2-40B4-BE49-F238E27FC236}">
                <a16:creationId xmlns:a16="http://schemas.microsoft.com/office/drawing/2014/main" id="{3A7C4AF6-FF46-2342-0767-0F36DDC1BF8B}"/>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14</a:t>
            </a:fld>
            <a:endParaRPr lang="fr-FR"/>
          </a:p>
        </p:txBody>
      </p:sp>
    </p:spTree>
    <p:extLst>
      <p:ext uri="{BB962C8B-B14F-4D97-AF65-F5344CB8AC3E}">
        <p14:creationId xmlns:p14="http://schemas.microsoft.com/office/powerpoint/2010/main" val="2552188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D8A8A7-6151-E397-D369-516E15C0F227}"/>
            </a:ext>
          </a:extLst>
        </p:cNvPr>
        <p:cNvGrpSpPr/>
        <p:nvPr/>
      </p:nvGrpSpPr>
      <p:grpSpPr>
        <a:xfrm>
          <a:off x="0" y="0"/>
          <a:ext cx="0" cy="0"/>
          <a:chOff x="0" y="0"/>
          <a:chExt cx="0" cy="0"/>
        </a:xfrm>
      </p:grpSpPr>
      <p:sp>
        <p:nvSpPr>
          <p:cNvPr id="14" name="Isosceles Triangle 8">
            <a:extLst>
              <a:ext uri="{FF2B5EF4-FFF2-40B4-BE49-F238E27FC236}">
                <a16:creationId xmlns:a16="http://schemas.microsoft.com/office/drawing/2014/main" id="{94281397-CAB3-46E7-B8B4-48166ADDB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5" name="ZoneTexte 4">
            <a:extLst>
              <a:ext uri="{FF2B5EF4-FFF2-40B4-BE49-F238E27FC236}">
                <a16:creationId xmlns:a16="http://schemas.microsoft.com/office/drawing/2014/main" id="{3AECBC93-B920-62E1-F4B9-82FFAB561034}"/>
              </a:ext>
            </a:extLst>
          </p:cNvPr>
          <p:cNvSpPr txBox="1"/>
          <p:nvPr/>
        </p:nvSpPr>
        <p:spPr>
          <a:xfrm>
            <a:off x="5296277" y="1328739"/>
            <a:ext cx="5576511" cy="4712624"/>
          </a:xfrm>
          <a:prstGeom prst="rect">
            <a:avLst/>
          </a:prstGeom>
        </p:spPr>
        <p:txBody>
          <a:bodyPr vert="horz" lIns="91440" tIns="45720" rIns="91440" bIns="45720" rtlCol="0">
            <a:normAutofit fontScale="92500" lnSpcReduction="20000"/>
          </a:bodyPr>
          <a:lstStyle/>
          <a:p>
            <a:pPr indent="-228600">
              <a:lnSpc>
                <a:spcPct val="90000"/>
              </a:lnSpc>
              <a:spcBef>
                <a:spcPts val="1000"/>
              </a:spcBef>
              <a:buClr>
                <a:schemeClr val="accent1"/>
              </a:buClr>
              <a:buSzPct val="80000"/>
              <a:buFont typeface="Wingdings 3" charset="2"/>
              <a:buChar char=""/>
            </a:pPr>
            <a:r>
              <a:rPr lang="en-US" sz="2400" dirty="0" err="1">
                <a:solidFill>
                  <a:schemeClr val="tx1">
                    <a:lumMod val="75000"/>
                    <a:lumOff val="25000"/>
                  </a:schemeClr>
                </a:solidFill>
                <a:latin typeface="Century" panose="02040604050505020304" pitchFamily="18" charset="0"/>
              </a:rPr>
              <a:t>Décomposition</a:t>
            </a:r>
            <a:r>
              <a:rPr lang="en-US" sz="2400" dirty="0">
                <a:solidFill>
                  <a:schemeClr val="tx1">
                    <a:lumMod val="75000"/>
                    <a:lumOff val="25000"/>
                  </a:schemeClr>
                </a:solidFill>
                <a:latin typeface="Century" panose="02040604050505020304" pitchFamily="18" charset="0"/>
              </a:rPr>
              <a:t> RVB de </a:t>
            </a:r>
            <a:r>
              <a:rPr lang="en-US" sz="2400" dirty="0" err="1">
                <a:solidFill>
                  <a:schemeClr val="tx1">
                    <a:lumMod val="75000"/>
                    <a:lumOff val="25000"/>
                  </a:schemeClr>
                </a:solidFill>
                <a:latin typeface="Century" panose="02040604050505020304" pitchFamily="18" charset="0"/>
              </a:rPr>
              <a:t>l’image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c’est</a:t>
            </a:r>
            <a:r>
              <a:rPr lang="en-US" sz="2400" b="1" dirty="0">
                <a:solidFill>
                  <a:schemeClr val="tx1">
                    <a:lumMod val="75000"/>
                    <a:lumOff val="25000"/>
                  </a:schemeClr>
                </a:solidFill>
                <a:latin typeface="Century" panose="02040604050505020304" pitchFamily="18" charset="0"/>
              </a:rPr>
              <a:t> </a:t>
            </a:r>
            <a:r>
              <a:rPr lang="en-US" sz="2400" b="1" dirty="0" err="1">
                <a:solidFill>
                  <a:schemeClr val="tx1">
                    <a:lumMod val="75000"/>
                    <a:lumOff val="25000"/>
                  </a:schemeClr>
                </a:solidFill>
                <a:latin typeface="Century" panose="02040604050505020304" pitchFamily="18" charset="0"/>
              </a:rPr>
              <a:t>l’entrée</a:t>
            </a:r>
            <a:r>
              <a:rPr lang="en-US" sz="2400" b="1" dirty="0">
                <a:solidFill>
                  <a:schemeClr val="tx1">
                    <a:lumMod val="75000"/>
                    <a:lumOff val="25000"/>
                  </a:schemeClr>
                </a:solidFill>
                <a:latin typeface="Century" panose="02040604050505020304" pitchFamily="18" charset="0"/>
              </a:rPr>
              <a:t> </a:t>
            </a:r>
            <a:r>
              <a:rPr lang="en-US" sz="2400" dirty="0">
                <a:solidFill>
                  <a:schemeClr val="tx1">
                    <a:lumMod val="75000"/>
                    <a:lumOff val="25000"/>
                  </a:schemeClr>
                </a:solidFill>
                <a:latin typeface="Century" panose="02040604050505020304" pitchFamily="18" charset="0"/>
              </a:rPr>
              <a:t>de la première couche de convolution.</a:t>
            </a:r>
          </a:p>
          <a:p>
            <a:pPr>
              <a:lnSpc>
                <a:spcPct val="90000"/>
              </a:lnSpc>
              <a:spcBef>
                <a:spcPts val="1000"/>
              </a:spcBef>
              <a:buClr>
                <a:schemeClr val="accent1"/>
              </a:buClr>
              <a:buSzPct val="80000"/>
              <a:buFont typeface="Wingdings 3" charset="2"/>
              <a:buChar char=""/>
            </a:pPr>
            <a:endParaRPr lang="en-US" sz="2400" dirty="0">
              <a:solidFill>
                <a:schemeClr val="tx1">
                  <a:lumMod val="75000"/>
                  <a:lumOff val="25000"/>
                </a:schemeClr>
              </a:solidFill>
              <a:latin typeface="Century" panose="02040604050505020304" pitchFamily="18" charset="0"/>
            </a:endParaRPr>
          </a:p>
          <a:p>
            <a:pPr indent="-228600">
              <a:lnSpc>
                <a:spcPct val="90000"/>
              </a:lnSpc>
              <a:spcBef>
                <a:spcPts val="1000"/>
              </a:spcBef>
              <a:buClr>
                <a:schemeClr val="accent1"/>
              </a:buClr>
              <a:buSzPct val="80000"/>
              <a:buFont typeface="Wingdings 3" charset="2"/>
              <a:buChar char=""/>
            </a:pPr>
            <a:r>
              <a:rPr lang="en-US" sz="2400" b="1" dirty="0">
                <a:solidFill>
                  <a:schemeClr val="tx1">
                    <a:lumMod val="75000"/>
                    <a:lumOff val="25000"/>
                  </a:schemeClr>
                </a:solidFill>
                <a:latin typeface="Century" panose="02040604050505020304" pitchFamily="18" charset="0"/>
              </a:rPr>
              <a:t>Pour </a:t>
            </a:r>
            <a:r>
              <a:rPr lang="en-US" sz="2400" b="1" dirty="0" err="1">
                <a:solidFill>
                  <a:schemeClr val="tx1">
                    <a:lumMod val="75000"/>
                    <a:lumOff val="25000"/>
                  </a:schemeClr>
                </a:solidFill>
                <a:latin typeface="Century" panose="02040604050505020304" pitchFamily="18" charset="0"/>
              </a:rPr>
              <a:t>chaque</a:t>
            </a:r>
            <a:r>
              <a:rPr lang="en-US" sz="2400" b="1" dirty="0">
                <a:solidFill>
                  <a:schemeClr val="tx1">
                    <a:lumMod val="75000"/>
                    <a:lumOff val="25000"/>
                  </a:schemeClr>
                </a:solidFill>
                <a:latin typeface="Century" panose="02040604050505020304" pitchFamily="18" charset="0"/>
              </a:rPr>
              <a:t> image </a:t>
            </a:r>
            <a:r>
              <a:rPr lang="en-US" sz="2400" b="1" dirty="0" err="1">
                <a:solidFill>
                  <a:schemeClr val="tx1">
                    <a:lumMod val="75000"/>
                    <a:lumOff val="25000"/>
                  </a:schemeClr>
                </a:solidFill>
                <a:latin typeface="Century" panose="02040604050505020304" pitchFamily="18" charset="0"/>
              </a:rPr>
              <a:t>en</a:t>
            </a:r>
            <a:r>
              <a:rPr lang="en-US" sz="2400" b="1" dirty="0">
                <a:solidFill>
                  <a:schemeClr val="tx1">
                    <a:lumMod val="75000"/>
                    <a:lumOff val="25000"/>
                  </a:schemeClr>
                </a:solidFill>
                <a:latin typeface="Century" panose="02040604050505020304" pitchFamily="18" charset="0"/>
              </a:rPr>
              <a:t> entrée</a:t>
            </a:r>
            <a:r>
              <a:rPr lang="en-US" sz="2400" dirty="0">
                <a:solidFill>
                  <a:schemeClr val="tx1">
                    <a:lumMod val="75000"/>
                    <a:lumOff val="25000"/>
                  </a:schemeClr>
                </a:solidFill>
                <a:latin typeface="Century" panose="02040604050505020304" pitchFamily="18" charset="0"/>
              </a:rPr>
              <a:t>, un motif 3 x 3 </a:t>
            </a:r>
            <a:r>
              <a:rPr lang="en-US" sz="2400" dirty="0" err="1">
                <a:solidFill>
                  <a:schemeClr val="tx1">
                    <a:lumMod val="75000"/>
                    <a:lumOff val="25000"/>
                  </a:schemeClr>
                </a:solidFill>
                <a:latin typeface="Century" panose="02040604050505020304" pitchFamily="18" charset="0"/>
              </a:rPr>
              <a:t>est</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défini</a:t>
            </a:r>
            <a:r>
              <a:rPr lang="en-US" sz="2400" dirty="0">
                <a:solidFill>
                  <a:schemeClr val="tx1">
                    <a:lumMod val="75000"/>
                    <a:lumOff val="25000"/>
                  </a:schemeClr>
                </a:solidFill>
                <a:latin typeface="Century" panose="02040604050505020304" pitchFamily="18" charset="0"/>
              </a:rPr>
              <a:t> avec des </a:t>
            </a:r>
            <a:r>
              <a:rPr lang="en-US" sz="2400" dirty="0" err="1">
                <a:solidFill>
                  <a:schemeClr val="tx1">
                    <a:lumMod val="75000"/>
                    <a:lumOff val="25000"/>
                  </a:schemeClr>
                </a:solidFill>
                <a:latin typeface="Century" panose="02040604050505020304" pitchFamily="18" charset="0"/>
              </a:rPr>
              <a:t>poids</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différents</a:t>
            </a:r>
            <a:r>
              <a:rPr lang="en-US" sz="2400" dirty="0">
                <a:solidFill>
                  <a:schemeClr val="tx1">
                    <a:lumMod val="75000"/>
                    <a:lumOff val="25000"/>
                  </a:schemeClr>
                </a:solidFill>
                <a:latin typeface="Century" panose="02040604050505020304" pitchFamily="18" charset="0"/>
              </a:rPr>
              <a:t>, il passe sur </a:t>
            </a:r>
            <a:r>
              <a:rPr lang="en-US" sz="2400" dirty="0" err="1">
                <a:solidFill>
                  <a:schemeClr val="tx1">
                    <a:lumMod val="75000"/>
                    <a:lumOff val="25000"/>
                  </a:schemeClr>
                </a:solidFill>
                <a:latin typeface="Century" panose="02040604050505020304" pitchFamily="18" charset="0"/>
              </a:rPr>
              <a:t>tous</a:t>
            </a:r>
            <a:r>
              <a:rPr lang="en-US" sz="2400" dirty="0">
                <a:solidFill>
                  <a:schemeClr val="tx1">
                    <a:lumMod val="75000"/>
                    <a:lumOff val="25000"/>
                  </a:schemeClr>
                </a:solidFill>
                <a:latin typeface="Century" panose="02040604050505020304" pitchFamily="18" charset="0"/>
              </a:rPr>
              <a:t> les pixels.</a:t>
            </a:r>
          </a:p>
          <a:p>
            <a:pPr>
              <a:lnSpc>
                <a:spcPct val="90000"/>
              </a:lnSpc>
              <a:spcBef>
                <a:spcPts val="1000"/>
              </a:spcBef>
              <a:buClr>
                <a:schemeClr val="accent1"/>
              </a:buClr>
              <a:buSzPct val="80000"/>
              <a:buFont typeface="Wingdings 3" charset="2"/>
              <a:buChar char=""/>
            </a:pPr>
            <a:endParaRPr lang="en-US" sz="2400" dirty="0">
              <a:solidFill>
                <a:schemeClr val="tx1">
                  <a:lumMod val="75000"/>
                  <a:lumOff val="25000"/>
                </a:schemeClr>
              </a:solidFill>
              <a:latin typeface="Century" panose="02040604050505020304" pitchFamily="18" charset="0"/>
            </a:endParaRPr>
          </a:p>
          <a:p>
            <a:pPr indent="-228600">
              <a:lnSpc>
                <a:spcPct val="90000"/>
              </a:lnSpc>
              <a:spcBef>
                <a:spcPts val="1000"/>
              </a:spcBef>
              <a:buClr>
                <a:schemeClr val="accent1"/>
              </a:buClr>
              <a:buSzPct val="80000"/>
              <a:buFont typeface="Wingdings 3" charset="2"/>
              <a:buChar char=""/>
            </a:pPr>
            <a:r>
              <a:rPr lang="en-US" sz="2400" dirty="0">
                <a:solidFill>
                  <a:schemeClr val="tx1">
                    <a:lumMod val="75000"/>
                    <a:lumOff val="25000"/>
                  </a:schemeClr>
                </a:solidFill>
                <a:latin typeface="Century" panose="02040604050505020304" pitchFamily="18" charset="0"/>
              </a:rPr>
              <a:t>On </a:t>
            </a:r>
            <a:r>
              <a:rPr lang="en-US" sz="2400" dirty="0" err="1">
                <a:solidFill>
                  <a:schemeClr val="tx1">
                    <a:lumMod val="75000"/>
                    <a:lumOff val="25000"/>
                  </a:schemeClr>
                </a:solidFill>
                <a:latin typeface="Century" panose="02040604050505020304" pitchFamily="18" charset="0"/>
              </a:rPr>
              <a:t>obtient</a:t>
            </a:r>
            <a:r>
              <a:rPr lang="en-US" sz="2400" dirty="0">
                <a:solidFill>
                  <a:schemeClr val="tx1">
                    <a:lumMod val="75000"/>
                    <a:lumOff val="25000"/>
                  </a:schemeClr>
                </a:solidFill>
                <a:latin typeface="Century" panose="02040604050505020304" pitchFamily="18" charset="0"/>
              </a:rPr>
              <a:t> 3 pixels </a:t>
            </a:r>
            <a:r>
              <a:rPr lang="en-US" sz="2400" dirty="0" err="1">
                <a:solidFill>
                  <a:schemeClr val="tx1">
                    <a:lumMod val="75000"/>
                    <a:lumOff val="25000"/>
                  </a:schemeClr>
                </a:solidFill>
                <a:latin typeface="Century" panose="02040604050505020304" pitchFamily="18" charset="0"/>
              </a:rPr>
              <a:t>en</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faisant</a:t>
            </a:r>
            <a:r>
              <a:rPr lang="en-US" sz="2400" dirty="0">
                <a:solidFill>
                  <a:schemeClr val="tx1">
                    <a:lumMod val="75000"/>
                    <a:lumOff val="25000"/>
                  </a:schemeClr>
                </a:solidFill>
                <a:latin typeface="Century" panose="02040604050505020304" pitchFamily="18" charset="0"/>
              </a:rPr>
              <a:t> un </a:t>
            </a:r>
            <a:r>
              <a:rPr lang="en-US" sz="2400" dirty="0" err="1">
                <a:solidFill>
                  <a:schemeClr val="tx1">
                    <a:lumMod val="75000"/>
                    <a:lumOff val="25000"/>
                  </a:schemeClr>
                </a:solidFill>
                <a:latin typeface="Century" panose="02040604050505020304" pitchFamily="18" charset="0"/>
              </a:rPr>
              <a:t>produit</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scalaire</a:t>
            </a:r>
            <a:r>
              <a:rPr lang="en-US" sz="2400" dirty="0">
                <a:solidFill>
                  <a:schemeClr val="tx1">
                    <a:lumMod val="75000"/>
                    <a:lumOff val="25000"/>
                  </a:schemeClr>
                </a:solidFill>
                <a:latin typeface="Century" panose="02040604050505020304" pitchFamily="18" charset="0"/>
              </a:rPr>
              <a:t> entre le motif et les </a:t>
            </a:r>
            <a:r>
              <a:rPr lang="en-US" sz="2400" dirty="0" err="1">
                <a:solidFill>
                  <a:schemeClr val="tx1">
                    <a:lumMod val="75000"/>
                    <a:lumOff val="25000"/>
                  </a:schemeClr>
                </a:solidFill>
                <a:latin typeface="Century" panose="02040604050505020304" pitchFamily="18" charset="0"/>
              </a:rPr>
              <a:t>valeurs</a:t>
            </a:r>
            <a:r>
              <a:rPr lang="en-US" sz="2400" dirty="0">
                <a:solidFill>
                  <a:schemeClr val="tx1">
                    <a:lumMod val="75000"/>
                    <a:lumOff val="25000"/>
                  </a:schemeClr>
                </a:solidFill>
                <a:latin typeface="Century" panose="02040604050505020304" pitchFamily="18" charset="0"/>
              </a:rPr>
              <a:t> des pixels </a:t>
            </a:r>
            <a:r>
              <a:rPr lang="en-US" sz="2400" dirty="0">
                <a:solidFill>
                  <a:schemeClr val="tx1">
                    <a:lumMod val="75000"/>
                    <a:lumOff val="25000"/>
                  </a:schemeClr>
                </a:solidFill>
                <a:latin typeface="Century" panose="02040604050505020304" pitchFamily="18" charset="0"/>
                <a:sym typeface="Wingdings" panose="05000000000000000000" pitchFamily="2" charset="2"/>
              </a:rPr>
              <a:t> on </a:t>
            </a:r>
            <a:r>
              <a:rPr lang="en-US" sz="2400" dirty="0" err="1">
                <a:solidFill>
                  <a:schemeClr val="tx1">
                    <a:lumMod val="75000"/>
                    <a:lumOff val="25000"/>
                  </a:schemeClr>
                </a:solidFill>
                <a:latin typeface="Century" panose="02040604050505020304" pitchFamily="18" charset="0"/>
                <a:sym typeface="Wingdings" panose="05000000000000000000" pitchFamily="2" charset="2"/>
              </a:rPr>
              <a:t>somme</a:t>
            </a:r>
            <a:r>
              <a:rPr lang="en-US" sz="2400" dirty="0">
                <a:solidFill>
                  <a:schemeClr val="tx1">
                    <a:lumMod val="75000"/>
                    <a:lumOff val="25000"/>
                  </a:schemeClr>
                </a:solidFill>
                <a:latin typeface="Century" panose="02040604050505020304" pitchFamily="18" charset="0"/>
                <a:sym typeface="Wingdings" panose="05000000000000000000" pitchFamily="2" charset="2"/>
              </a:rPr>
              <a:t> les 3 pixels : on </a:t>
            </a:r>
            <a:r>
              <a:rPr lang="en-US" sz="2400" dirty="0" err="1">
                <a:solidFill>
                  <a:schemeClr val="tx1">
                    <a:lumMod val="75000"/>
                    <a:lumOff val="25000"/>
                  </a:schemeClr>
                </a:solidFill>
                <a:latin typeface="Century" panose="02040604050505020304" pitchFamily="18" charset="0"/>
                <a:sym typeface="Wingdings" panose="05000000000000000000" pitchFamily="2" charset="2"/>
              </a:rPr>
              <a:t>obtient</a:t>
            </a:r>
            <a:r>
              <a:rPr lang="en-US" sz="2400" dirty="0">
                <a:solidFill>
                  <a:schemeClr val="tx1">
                    <a:lumMod val="75000"/>
                    <a:lumOff val="25000"/>
                  </a:schemeClr>
                </a:solidFill>
                <a:latin typeface="Century" panose="02040604050505020304" pitchFamily="18" charset="0"/>
                <a:sym typeface="Wingdings" panose="05000000000000000000" pitchFamily="2" charset="2"/>
              </a:rPr>
              <a:t> </a:t>
            </a:r>
            <a:r>
              <a:rPr lang="en-US" sz="2400" b="1" dirty="0">
                <a:solidFill>
                  <a:schemeClr val="tx1">
                    <a:lumMod val="75000"/>
                    <a:lumOff val="25000"/>
                  </a:schemeClr>
                </a:solidFill>
                <a:latin typeface="Century" panose="02040604050505020304" pitchFamily="18" charset="0"/>
                <a:sym typeface="Wingdings" panose="05000000000000000000" pitchFamily="2" charset="2"/>
              </a:rPr>
              <a:t>1 seul pixel !</a:t>
            </a:r>
            <a:endParaRPr lang="en-US" sz="2400" b="1" dirty="0">
              <a:solidFill>
                <a:schemeClr val="tx1">
                  <a:lumMod val="75000"/>
                  <a:lumOff val="25000"/>
                </a:schemeClr>
              </a:solidFill>
              <a:latin typeface="Century" panose="02040604050505020304" pitchFamily="18" charset="0"/>
            </a:endParaRPr>
          </a:p>
          <a:p>
            <a:pPr>
              <a:lnSpc>
                <a:spcPct val="90000"/>
              </a:lnSpc>
              <a:spcBef>
                <a:spcPts val="1000"/>
              </a:spcBef>
              <a:buClr>
                <a:schemeClr val="accent1"/>
              </a:buClr>
              <a:buSzPct val="80000"/>
              <a:buFont typeface="Wingdings 3" charset="2"/>
              <a:buChar char=""/>
            </a:pPr>
            <a:endParaRPr lang="en-US" sz="2400" dirty="0">
              <a:solidFill>
                <a:schemeClr val="tx1">
                  <a:lumMod val="75000"/>
                  <a:lumOff val="25000"/>
                </a:schemeClr>
              </a:solidFill>
              <a:latin typeface="Century" panose="02040604050505020304" pitchFamily="18" charset="0"/>
            </a:endParaRPr>
          </a:p>
          <a:p>
            <a:pPr indent="-228600">
              <a:lnSpc>
                <a:spcPct val="90000"/>
              </a:lnSpc>
              <a:spcBef>
                <a:spcPts val="1000"/>
              </a:spcBef>
              <a:buClr>
                <a:schemeClr val="accent1"/>
              </a:buClr>
              <a:buSzPct val="80000"/>
              <a:buFont typeface="Wingdings 3" charset="2"/>
              <a:buChar char=""/>
            </a:pPr>
            <a:r>
              <a:rPr lang="en-US" sz="2400" dirty="0">
                <a:solidFill>
                  <a:schemeClr val="tx1">
                    <a:lumMod val="75000"/>
                    <a:lumOff val="25000"/>
                  </a:schemeClr>
                </a:solidFill>
                <a:latin typeface="Century" panose="02040604050505020304" pitchFamily="18" charset="0"/>
              </a:rPr>
              <a:t>Un ensemble de motifs </a:t>
            </a:r>
            <a:r>
              <a:rPr lang="en-US" sz="2400" dirty="0" err="1">
                <a:solidFill>
                  <a:schemeClr val="tx1">
                    <a:lumMod val="75000"/>
                    <a:lumOff val="25000"/>
                  </a:schemeClr>
                </a:solidFill>
                <a:latin typeface="Century" panose="02040604050505020304" pitchFamily="18" charset="0"/>
              </a:rPr>
              <a:t>s’appelle</a:t>
            </a:r>
            <a:r>
              <a:rPr lang="en-US" sz="2400" dirty="0">
                <a:solidFill>
                  <a:schemeClr val="tx1">
                    <a:lumMod val="75000"/>
                    <a:lumOff val="25000"/>
                  </a:schemeClr>
                </a:solidFill>
                <a:latin typeface="Century" panose="02040604050505020304" pitchFamily="18" charset="0"/>
              </a:rPr>
              <a:t> un </a:t>
            </a:r>
            <a:r>
              <a:rPr lang="en-US" sz="2400" b="1" dirty="0" err="1">
                <a:solidFill>
                  <a:schemeClr val="tx1">
                    <a:lumMod val="75000"/>
                    <a:lumOff val="25000"/>
                  </a:schemeClr>
                </a:solidFill>
                <a:latin typeface="Century" panose="02040604050505020304" pitchFamily="18" charset="0"/>
              </a:rPr>
              <a:t>filtre</a:t>
            </a:r>
            <a:r>
              <a:rPr lang="en-US" sz="2400" b="1" dirty="0">
                <a:solidFill>
                  <a:schemeClr val="tx1">
                    <a:lumMod val="75000"/>
                    <a:lumOff val="25000"/>
                  </a:schemeClr>
                </a:solidFill>
                <a:latin typeface="Century" panose="02040604050505020304" pitchFamily="18" charset="0"/>
              </a:rPr>
              <a:t>. </a:t>
            </a:r>
            <a:r>
              <a:rPr lang="en-US" sz="2400" dirty="0">
                <a:solidFill>
                  <a:schemeClr val="tx1">
                    <a:lumMod val="75000"/>
                    <a:lumOff val="25000"/>
                  </a:schemeClr>
                </a:solidFill>
                <a:latin typeface="Century" panose="02040604050505020304" pitchFamily="18" charset="0"/>
              </a:rPr>
              <a:t>Un </a:t>
            </a:r>
            <a:r>
              <a:rPr lang="en-US" sz="2400" dirty="0" err="1">
                <a:solidFill>
                  <a:schemeClr val="tx1">
                    <a:lumMod val="75000"/>
                    <a:lumOff val="25000"/>
                  </a:schemeClr>
                </a:solidFill>
                <a:latin typeface="Century" panose="02040604050505020304" pitchFamily="18" charset="0"/>
              </a:rPr>
              <a:t>filtre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donne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une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seule</a:t>
            </a:r>
            <a:r>
              <a:rPr lang="en-US" sz="2400" dirty="0">
                <a:solidFill>
                  <a:schemeClr val="tx1">
                    <a:lumMod val="75000"/>
                    <a:lumOff val="25000"/>
                  </a:schemeClr>
                </a:solidFill>
                <a:latin typeface="Century" panose="02040604050505020304" pitchFamily="18" charset="0"/>
              </a:rPr>
              <a:t> image.</a:t>
            </a:r>
            <a:endParaRPr lang="en-US" sz="2400" b="1" dirty="0">
              <a:solidFill>
                <a:schemeClr val="tx1">
                  <a:lumMod val="75000"/>
                  <a:lumOff val="25000"/>
                </a:schemeClr>
              </a:solidFill>
              <a:latin typeface="Century" panose="02040604050505020304" pitchFamily="18" charset="0"/>
            </a:endParaRPr>
          </a:p>
          <a:p>
            <a:pPr>
              <a:lnSpc>
                <a:spcPct val="90000"/>
              </a:lnSpc>
              <a:spcBef>
                <a:spcPts val="1000"/>
              </a:spcBef>
              <a:buClr>
                <a:schemeClr val="accent1"/>
              </a:buClr>
              <a:buSzPct val="80000"/>
              <a:buFont typeface="Wingdings 3" charset="2"/>
              <a:buChar char=""/>
            </a:pPr>
            <a:endParaRPr lang="en-US" sz="1100" dirty="0">
              <a:solidFill>
                <a:schemeClr val="tx1">
                  <a:lumMod val="75000"/>
                  <a:lumOff val="25000"/>
                </a:schemeClr>
              </a:solidFill>
            </a:endParaRPr>
          </a:p>
        </p:txBody>
      </p:sp>
      <p:sp>
        <p:nvSpPr>
          <p:cNvPr id="8" name="Espace réservé du numéro de diapositive 7">
            <a:extLst>
              <a:ext uri="{FF2B5EF4-FFF2-40B4-BE49-F238E27FC236}">
                <a16:creationId xmlns:a16="http://schemas.microsoft.com/office/drawing/2014/main" id="{87FEFAC9-C9CF-B80B-DCB5-F4DA43F45990}"/>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1C22F54B-94C2-0A46-8B43-4588D8C8CA1C}" type="slidenum">
              <a:rPr lang="en-US" sz="900" smtClean="0">
                <a:solidFill>
                  <a:schemeClr val="accent1"/>
                </a:solidFill>
              </a:rPr>
              <a:pPr defTabSz="914400">
                <a:spcAft>
                  <a:spcPts val="600"/>
                </a:spcAft>
              </a:pPr>
              <a:t>15</a:t>
            </a:fld>
            <a:endParaRPr lang="en-US" sz="900">
              <a:solidFill>
                <a:schemeClr val="accent1"/>
              </a:solidFill>
            </a:endParaRPr>
          </a:p>
        </p:txBody>
      </p:sp>
      <p:sp>
        <p:nvSpPr>
          <p:cNvPr id="12" name="Titre 3">
            <a:extLst>
              <a:ext uri="{FF2B5EF4-FFF2-40B4-BE49-F238E27FC236}">
                <a16:creationId xmlns:a16="http://schemas.microsoft.com/office/drawing/2014/main" id="{70B7AF0A-DBD1-2669-50F1-D93C200699C2}"/>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13" name="Rectangle : coins arrondis 12">
            <a:extLst>
              <a:ext uri="{FF2B5EF4-FFF2-40B4-BE49-F238E27FC236}">
                <a16:creationId xmlns:a16="http://schemas.microsoft.com/office/drawing/2014/main" id="{130BA480-723F-1FBE-535C-2DA1871B6AB1}"/>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descr="Une image contenant chat, fournitures de bureau&#10;&#10;Description générée automatiquement">
            <a:extLst>
              <a:ext uri="{FF2B5EF4-FFF2-40B4-BE49-F238E27FC236}">
                <a16:creationId xmlns:a16="http://schemas.microsoft.com/office/drawing/2014/main" id="{64D31159-1421-4237-4328-1CBB57D43EFE}"/>
              </a:ext>
            </a:extLst>
          </p:cNvPr>
          <p:cNvPicPr>
            <a:picLocks noChangeAspect="1"/>
          </p:cNvPicPr>
          <p:nvPr/>
        </p:nvPicPr>
        <p:blipFill>
          <a:blip r:embed="rId2"/>
          <a:stretch>
            <a:fillRect/>
          </a:stretch>
        </p:blipFill>
        <p:spPr>
          <a:xfrm>
            <a:off x="1762359" y="1149209"/>
            <a:ext cx="2248214" cy="4686954"/>
          </a:xfrm>
          <a:prstGeom prst="rect">
            <a:avLst/>
          </a:prstGeom>
        </p:spPr>
      </p:pic>
      <p:sp>
        <p:nvSpPr>
          <p:cNvPr id="3" name="Espace réservé du numéro de diapositive 4">
            <a:extLst>
              <a:ext uri="{FF2B5EF4-FFF2-40B4-BE49-F238E27FC236}">
                <a16:creationId xmlns:a16="http://schemas.microsoft.com/office/drawing/2014/main" id="{D941552A-9340-98C4-57BE-3405F5ED0464}"/>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15</a:t>
            </a:fld>
            <a:endParaRPr lang="fr-FR"/>
          </a:p>
        </p:txBody>
      </p:sp>
    </p:spTree>
    <p:extLst>
      <p:ext uri="{BB962C8B-B14F-4D97-AF65-F5344CB8AC3E}">
        <p14:creationId xmlns:p14="http://schemas.microsoft.com/office/powerpoint/2010/main" val="3940913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8A8A7-6151-E397-D369-516E15C0F227}"/>
            </a:ext>
          </a:extLst>
        </p:cNvPr>
        <p:cNvGrpSpPr/>
        <p:nvPr/>
      </p:nvGrpSpPr>
      <p:grpSpPr>
        <a:xfrm>
          <a:off x="0" y="0"/>
          <a:ext cx="0" cy="0"/>
          <a:chOff x="0" y="0"/>
          <a:chExt cx="0" cy="0"/>
        </a:xfrm>
      </p:grpSpPr>
      <p:pic>
        <p:nvPicPr>
          <p:cNvPr id="2" name="Picture 2" descr="Opération de max-pooling sur une carte de caractéristiques. Modifié de Gholamalinezhad and Khosravi (2020). Le CNN présenté Figure 75 est constitué de trois couches de convolution, deux couches de pooling, d'une couche d'aplatissement (flat layer) et d'un réseau de neurones FC. La couche d'aplatissement permet de créer une image de caractéristiques en concaténant les canaux de la carte de caractéristiques issue de la dernière couche de convolution. L'ajustement des poids des filtres de convolution s'effectue par rétropropagation du gradient de façon à donner du poids aux motifs caractéristiques des cartes de caractéristiques. Notons que les calculs matriciels sont gérés par les processeurs dédiés au traitement des données graphiques (GPU) qui ont fortement augmenté leur capacité depuis une quinzaine d'années. Les réseaux CNN étaient tombés en désuétude jusqu'à ce que Krizhevsky et al. (2012) utilisent des GPU pour les calculs matriciels d'un variant du CNN de Lecun et al. (1990). En plus d'accélérer la phase d'entraînement grâce aux GPU, les performances de leur solution de classification en termes d'exactitude et de perte (expliqués plus loin section 4.2.9) dépassent alors toutes celles des architectures de réseaux de neurones proposées à la même époque. Depuis, les réseaux CNN sont les plus populaires pour la classification d'images et également pour la détection et la localisation des objets dans les images. En 2014, Long et al. (2015) retirent les couches">
            <a:extLst>
              <a:ext uri="{FF2B5EF4-FFF2-40B4-BE49-F238E27FC236}">
                <a16:creationId xmlns:a16="http://schemas.microsoft.com/office/drawing/2014/main" id="{6AB5E440-9021-5F5B-7045-0264AB7D2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7504" y="1784360"/>
            <a:ext cx="5946315" cy="2973378"/>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706CA144-A980-CD65-3A93-A8B2309DB1B7}"/>
              </a:ext>
            </a:extLst>
          </p:cNvPr>
          <p:cNvSpPr txBox="1"/>
          <p:nvPr/>
        </p:nvSpPr>
        <p:spPr>
          <a:xfrm>
            <a:off x="6117819" y="4757738"/>
            <a:ext cx="6096000" cy="461665"/>
          </a:xfrm>
          <a:prstGeom prst="rect">
            <a:avLst/>
          </a:prstGeom>
          <a:noFill/>
        </p:spPr>
        <p:txBody>
          <a:bodyPr wrap="square">
            <a:spAutoFit/>
          </a:bodyPr>
          <a:lstStyle/>
          <a:p>
            <a:pPr algn="r"/>
            <a:r>
              <a:rPr lang="fr-FR" sz="1200" b="0" i="1" dirty="0">
                <a:solidFill>
                  <a:srgbClr val="111111"/>
                </a:solidFill>
                <a:effectLst/>
                <a:latin typeface="Century" panose="02040604050505020304" pitchFamily="18" charset="0"/>
              </a:rPr>
              <a:t>Phillipe Caudal, « Apport de la photogrammétrie et de l’intelligence artificielle à la détection des zones amiantées sur les fronts rocheux »</a:t>
            </a:r>
          </a:p>
        </p:txBody>
      </p:sp>
      <p:sp>
        <p:nvSpPr>
          <p:cNvPr id="9" name="Titre 3">
            <a:extLst>
              <a:ext uri="{FF2B5EF4-FFF2-40B4-BE49-F238E27FC236}">
                <a16:creationId xmlns:a16="http://schemas.microsoft.com/office/drawing/2014/main" id="{B3ADDCAA-8F23-7055-2277-30F6E5557C2C}"/>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graphicFrame>
        <p:nvGraphicFramePr>
          <p:cNvPr id="12" name="ZoneTexte 4">
            <a:extLst>
              <a:ext uri="{FF2B5EF4-FFF2-40B4-BE49-F238E27FC236}">
                <a16:creationId xmlns:a16="http://schemas.microsoft.com/office/drawing/2014/main" id="{025239C6-D087-7870-52C7-F4DB2633A83A}"/>
              </a:ext>
            </a:extLst>
          </p:cNvPr>
          <p:cNvGraphicFramePr/>
          <p:nvPr>
            <p:extLst>
              <p:ext uri="{D42A27DB-BD31-4B8C-83A1-F6EECF244321}">
                <p14:modId xmlns:p14="http://schemas.microsoft.com/office/powerpoint/2010/main" val="1548850372"/>
              </p:ext>
            </p:extLst>
          </p:nvPr>
        </p:nvGraphicFramePr>
        <p:xfrm>
          <a:off x="126234" y="1784360"/>
          <a:ext cx="6096000" cy="2862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 coins arrondis 12">
            <a:extLst>
              <a:ext uri="{FF2B5EF4-FFF2-40B4-BE49-F238E27FC236}">
                <a16:creationId xmlns:a16="http://schemas.microsoft.com/office/drawing/2014/main" id="{2AC49E2D-CD0D-873B-EF83-5345C69742C0}"/>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4">
            <a:extLst>
              <a:ext uri="{FF2B5EF4-FFF2-40B4-BE49-F238E27FC236}">
                <a16:creationId xmlns:a16="http://schemas.microsoft.com/office/drawing/2014/main" id="{2BA14BF4-7E4A-3C4F-DC44-05E1B71BF067}"/>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16</a:t>
            </a:fld>
            <a:endParaRPr lang="fr-FR"/>
          </a:p>
        </p:txBody>
      </p:sp>
    </p:spTree>
    <p:extLst>
      <p:ext uri="{BB962C8B-B14F-4D97-AF65-F5344CB8AC3E}">
        <p14:creationId xmlns:p14="http://schemas.microsoft.com/office/powerpoint/2010/main" val="2363196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4841D-A393-436A-A132-75AFC98D4053}"/>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410552D4-705E-E8F8-0C6A-742E6A68DA4F}"/>
              </a:ext>
            </a:extLst>
          </p:cNvPr>
          <p:cNvSpPr>
            <a:spLocks noGrp="1"/>
          </p:cNvSpPr>
          <p:nvPr>
            <p:ph type="title"/>
          </p:nvPr>
        </p:nvSpPr>
        <p:spPr>
          <a:xfrm>
            <a:off x="881270" y="1088278"/>
            <a:ext cx="3940629" cy="706741"/>
          </a:xfrm>
        </p:spPr>
        <p:txBody>
          <a:bodyPr>
            <a:normAutofit/>
          </a:bodyPr>
          <a:lstStyle/>
          <a:p>
            <a:r>
              <a:rPr lang="fr-FR" sz="2000" dirty="0">
                <a:solidFill>
                  <a:schemeClr val="tx1"/>
                </a:solidFill>
                <a:latin typeface="Century" panose="02040604050505020304" pitchFamily="18" charset="0"/>
              </a:rPr>
              <a:t>Représentation des Données</a:t>
            </a:r>
          </a:p>
        </p:txBody>
      </p:sp>
      <p:pic>
        <p:nvPicPr>
          <p:cNvPr id="2" name="Image 1">
            <a:extLst>
              <a:ext uri="{FF2B5EF4-FFF2-40B4-BE49-F238E27FC236}">
                <a16:creationId xmlns:a16="http://schemas.microsoft.com/office/drawing/2014/main" id="{98217710-A85B-9332-EACD-E86900F5F9A1}"/>
              </a:ext>
            </a:extLst>
          </p:cNvPr>
          <p:cNvPicPr>
            <a:picLocks noChangeAspect="1"/>
          </p:cNvPicPr>
          <p:nvPr/>
        </p:nvPicPr>
        <p:blipFill>
          <a:blip r:embed="rId2"/>
          <a:stretch>
            <a:fillRect/>
          </a:stretch>
        </p:blipFill>
        <p:spPr>
          <a:xfrm>
            <a:off x="505056" y="1428735"/>
            <a:ext cx="5590944" cy="5042082"/>
          </a:xfrm>
          <a:prstGeom prst="rect">
            <a:avLst/>
          </a:prstGeom>
        </p:spPr>
      </p:pic>
      <p:sp>
        <p:nvSpPr>
          <p:cNvPr id="8" name="Titre 3">
            <a:extLst>
              <a:ext uri="{FF2B5EF4-FFF2-40B4-BE49-F238E27FC236}">
                <a16:creationId xmlns:a16="http://schemas.microsoft.com/office/drawing/2014/main" id="{2312E46E-70A3-88C7-A063-95B077B0F3D3}"/>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p>
          <a:p>
            <a:pPr algn="ctr"/>
            <a:r>
              <a:rPr lang="fr-FR" sz="2000" dirty="0">
                <a:solidFill>
                  <a:schemeClr val="tx1"/>
                </a:solidFill>
                <a:latin typeface="Century" panose="02040604050505020304" pitchFamily="18" charset="0"/>
              </a:rPr>
              <a:t>1 image</a:t>
            </a:r>
          </a:p>
        </p:txBody>
      </p:sp>
      <p:sp>
        <p:nvSpPr>
          <p:cNvPr id="9" name="Rectangle : coins arrondis 8">
            <a:extLst>
              <a:ext uri="{FF2B5EF4-FFF2-40B4-BE49-F238E27FC236}">
                <a16:creationId xmlns:a16="http://schemas.microsoft.com/office/drawing/2014/main" id="{2197620D-6B31-D6DA-BD91-4983FE6188D2}"/>
              </a:ext>
            </a:extLst>
          </p:cNvPr>
          <p:cNvSpPr/>
          <p:nvPr/>
        </p:nvSpPr>
        <p:spPr>
          <a:xfrm>
            <a:off x="6056243" y="2886000"/>
            <a:ext cx="5570159" cy="1943100"/>
          </a:xfrm>
          <a:prstGeom prst="roundRect">
            <a:avLst/>
          </a:prstGeom>
          <a:ln>
            <a:solidFill>
              <a:srgbClr val="44A8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a:extLst>
              <a:ext uri="{FF2B5EF4-FFF2-40B4-BE49-F238E27FC236}">
                <a16:creationId xmlns:a16="http://schemas.microsoft.com/office/drawing/2014/main" id="{18104B67-98AE-0DF2-456E-C8530AFEFB88}"/>
              </a:ext>
            </a:extLst>
          </p:cNvPr>
          <p:cNvSpPr txBox="1"/>
          <p:nvPr/>
        </p:nvSpPr>
        <p:spPr>
          <a:xfrm>
            <a:off x="6415295" y="3257385"/>
            <a:ext cx="4891812" cy="1200329"/>
          </a:xfrm>
          <a:prstGeom prst="rect">
            <a:avLst/>
          </a:prstGeom>
          <a:noFill/>
        </p:spPr>
        <p:txBody>
          <a:bodyPr wrap="square" rtlCol="0">
            <a:spAutoFit/>
          </a:bodyPr>
          <a:lstStyle/>
          <a:p>
            <a:r>
              <a:rPr lang="fr-FR" dirty="0">
                <a:solidFill>
                  <a:schemeClr val="bg1"/>
                </a:solidFill>
              </a:rPr>
              <a:t>ACP pour une meilleure compréhension des données</a:t>
            </a:r>
          </a:p>
          <a:p>
            <a:endParaRPr lang="fr-FR" dirty="0">
              <a:solidFill>
                <a:schemeClr val="bg1"/>
              </a:solidFill>
            </a:endParaRPr>
          </a:p>
          <a:p>
            <a:r>
              <a:rPr lang="fr-FR" dirty="0">
                <a:solidFill>
                  <a:schemeClr val="bg1"/>
                </a:solidFill>
              </a:rPr>
              <a:t>Réalisé seulement sur image 0</a:t>
            </a:r>
          </a:p>
        </p:txBody>
      </p:sp>
      <p:sp>
        <p:nvSpPr>
          <p:cNvPr id="11" name="Rectangle : coins arrondis 10">
            <a:extLst>
              <a:ext uri="{FF2B5EF4-FFF2-40B4-BE49-F238E27FC236}">
                <a16:creationId xmlns:a16="http://schemas.microsoft.com/office/drawing/2014/main" id="{7A635754-8F0A-D749-F1BF-E03E742EC3CB}"/>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4">
            <a:extLst>
              <a:ext uri="{FF2B5EF4-FFF2-40B4-BE49-F238E27FC236}">
                <a16:creationId xmlns:a16="http://schemas.microsoft.com/office/drawing/2014/main" id="{27BB8ED2-42C9-DEC6-354D-3EB92C32922E}"/>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17</a:t>
            </a:fld>
            <a:endParaRPr lang="fr-FR"/>
          </a:p>
        </p:txBody>
      </p:sp>
    </p:spTree>
    <p:extLst>
      <p:ext uri="{BB962C8B-B14F-4D97-AF65-F5344CB8AC3E}">
        <p14:creationId xmlns:p14="http://schemas.microsoft.com/office/powerpoint/2010/main" val="1354531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568BB-F47F-AEF1-DEA3-8A542061A75C}"/>
            </a:ext>
          </a:extLst>
        </p:cNvPr>
        <p:cNvGrpSpPr/>
        <p:nvPr/>
      </p:nvGrpSpPr>
      <p:grpSpPr>
        <a:xfrm>
          <a:off x="0" y="0"/>
          <a:ext cx="0" cy="0"/>
          <a:chOff x="0" y="0"/>
          <a:chExt cx="0" cy="0"/>
        </a:xfrm>
      </p:grpSpPr>
      <p:pic>
        <p:nvPicPr>
          <p:cNvPr id="3" name="Image 2" descr="Une image contenant texte, capture d’écran, diagramme, Caractère coloré&#10;&#10;Description générée automatiquement">
            <a:extLst>
              <a:ext uri="{FF2B5EF4-FFF2-40B4-BE49-F238E27FC236}">
                <a16:creationId xmlns:a16="http://schemas.microsoft.com/office/drawing/2014/main" id="{41E47D0F-A99F-CA3F-86B5-569CAC59C9AE}"/>
              </a:ext>
            </a:extLst>
          </p:cNvPr>
          <p:cNvPicPr>
            <a:picLocks noChangeAspect="1"/>
          </p:cNvPicPr>
          <p:nvPr/>
        </p:nvPicPr>
        <p:blipFill>
          <a:blip r:embed="rId2"/>
          <a:stretch>
            <a:fillRect/>
          </a:stretch>
        </p:blipFill>
        <p:spPr>
          <a:xfrm>
            <a:off x="461853" y="1388724"/>
            <a:ext cx="5023374" cy="4562129"/>
          </a:xfrm>
          <a:prstGeom prst="rect">
            <a:avLst/>
          </a:prstGeom>
        </p:spPr>
      </p:pic>
      <p:pic>
        <p:nvPicPr>
          <p:cNvPr id="7" name="Image 6" descr="Une image contenant texte, diagramme, capture d’écran, ligne&#10;&#10;Description générée automatiquement">
            <a:extLst>
              <a:ext uri="{FF2B5EF4-FFF2-40B4-BE49-F238E27FC236}">
                <a16:creationId xmlns:a16="http://schemas.microsoft.com/office/drawing/2014/main" id="{896DCC3A-6D56-1306-9AF7-8D82C3F22AAF}"/>
              </a:ext>
            </a:extLst>
          </p:cNvPr>
          <p:cNvPicPr>
            <a:picLocks noChangeAspect="1"/>
          </p:cNvPicPr>
          <p:nvPr/>
        </p:nvPicPr>
        <p:blipFill>
          <a:blip r:embed="rId3"/>
          <a:stretch>
            <a:fillRect/>
          </a:stretch>
        </p:blipFill>
        <p:spPr>
          <a:xfrm>
            <a:off x="6096000" y="959501"/>
            <a:ext cx="4993853" cy="4519438"/>
          </a:xfrm>
          <a:prstGeom prst="rect">
            <a:avLst/>
          </a:prstGeom>
        </p:spPr>
      </p:pic>
      <p:sp>
        <p:nvSpPr>
          <p:cNvPr id="6" name="Titre 3">
            <a:extLst>
              <a:ext uri="{FF2B5EF4-FFF2-40B4-BE49-F238E27FC236}">
                <a16:creationId xmlns:a16="http://schemas.microsoft.com/office/drawing/2014/main" id="{CAD1B325-0920-FDA0-A505-E15E0E31E9D3}"/>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1 image</a:t>
            </a:r>
          </a:p>
        </p:txBody>
      </p:sp>
      <p:sp>
        <p:nvSpPr>
          <p:cNvPr id="8" name="Titre 3">
            <a:extLst>
              <a:ext uri="{FF2B5EF4-FFF2-40B4-BE49-F238E27FC236}">
                <a16:creationId xmlns:a16="http://schemas.microsoft.com/office/drawing/2014/main" id="{5F3D729F-2E83-8B51-BE86-80E6676DA46C}"/>
              </a:ext>
            </a:extLst>
          </p:cNvPr>
          <p:cNvSpPr>
            <a:spLocks noGrp="1"/>
          </p:cNvSpPr>
          <p:nvPr>
            <p:ph type="title"/>
          </p:nvPr>
        </p:nvSpPr>
        <p:spPr>
          <a:xfrm>
            <a:off x="675984" y="959501"/>
            <a:ext cx="4809243" cy="706741"/>
          </a:xfrm>
        </p:spPr>
        <p:txBody>
          <a:bodyPr>
            <a:normAutofit/>
          </a:bodyPr>
          <a:lstStyle/>
          <a:p>
            <a:r>
              <a:rPr lang="fr-FR" sz="2000" dirty="0">
                <a:solidFill>
                  <a:schemeClr val="tx1"/>
                </a:solidFill>
                <a:latin typeface="Century" panose="02040604050505020304" pitchFamily="18" charset="0"/>
              </a:rPr>
              <a:t>Analyse des modèles avec 1 image</a:t>
            </a:r>
          </a:p>
        </p:txBody>
      </p:sp>
      <p:sp>
        <p:nvSpPr>
          <p:cNvPr id="9" name="Rectangle : coins arrondis 8">
            <a:extLst>
              <a:ext uri="{FF2B5EF4-FFF2-40B4-BE49-F238E27FC236}">
                <a16:creationId xmlns:a16="http://schemas.microsoft.com/office/drawing/2014/main" id="{4A677D29-D26B-7781-1E55-CF75594B3A8B}"/>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4">
            <a:extLst>
              <a:ext uri="{FF2B5EF4-FFF2-40B4-BE49-F238E27FC236}">
                <a16:creationId xmlns:a16="http://schemas.microsoft.com/office/drawing/2014/main" id="{4BC51A20-8AD8-40BD-B0B3-B2079A1947B8}"/>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18</a:t>
            </a:fld>
            <a:endParaRPr lang="fr-FR"/>
          </a:p>
        </p:txBody>
      </p:sp>
    </p:spTree>
    <p:extLst>
      <p:ext uri="{BB962C8B-B14F-4D97-AF65-F5344CB8AC3E}">
        <p14:creationId xmlns:p14="http://schemas.microsoft.com/office/powerpoint/2010/main" val="2181212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2709C-B0A1-B329-7747-4A8C3A98EF96}"/>
            </a:ext>
          </a:extLst>
        </p:cNvPr>
        <p:cNvGrpSpPr/>
        <p:nvPr/>
      </p:nvGrpSpPr>
      <p:grpSpPr>
        <a:xfrm>
          <a:off x="0" y="0"/>
          <a:ext cx="0" cy="0"/>
          <a:chOff x="0" y="0"/>
          <a:chExt cx="0" cy="0"/>
        </a:xfrm>
      </p:grpSpPr>
      <p:pic>
        <p:nvPicPr>
          <p:cNvPr id="3" name="Image 2" descr="Une image contenant texte, capture d’écran, Caractère coloré, diagramme&#10;&#10;Description générée automatiquement">
            <a:extLst>
              <a:ext uri="{FF2B5EF4-FFF2-40B4-BE49-F238E27FC236}">
                <a16:creationId xmlns:a16="http://schemas.microsoft.com/office/drawing/2014/main" id="{CB9776CC-F28A-245E-60B8-06B7876C5F82}"/>
              </a:ext>
            </a:extLst>
          </p:cNvPr>
          <p:cNvPicPr>
            <a:picLocks noChangeAspect="1"/>
          </p:cNvPicPr>
          <p:nvPr/>
        </p:nvPicPr>
        <p:blipFill>
          <a:blip r:embed="rId2"/>
          <a:stretch>
            <a:fillRect/>
          </a:stretch>
        </p:blipFill>
        <p:spPr>
          <a:xfrm>
            <a:off x="570425" y="1419546"/>
            <a:ext cx="6009340" cy="5438454"/>
          </a:xfrm>
          <a:prstGeom prst="rect">
            <a:avLst/>
          </a:prstGeom>
        </p:spPr>
      </p:pic>
      <p:pic>
        <p:nvPicPr>
          <p:cNvPr id="7" name="Image 6" descr="Une image contenant texte, capture d’écran, diagramme, Rectangle&#10;&#10;Description générée automatiquement">
            <a:extLst>
              <a:ext uri="{FF2B5EF4-FFF2-40B4-BE49-F238E27FC236}">
                <a16:creationId xmlns:a16="http://schemas.microsoft.com/office/drawing/2014/main" id="{059B19E4-5E80-0EFD-0A28-538C709E2883}"/>
              </a:ext>
            </a:extLst>
          </p:cNvPr>
          <p:cNvPicPr>
            <a:picLocks noChangeAspect="1"/>
          </p:cNvPicPr>
          <p:nvPr/>
        </p:nvPicPr>
        <p:blipFill>
          <a:blip r:embed="rId3"/>
          <a:stretch>
            <a:fillRect/>
          </a:stretch>
        </p:blipFill>
        <p:spPr>
          <a:xfrm>
            <a:off x="6837956" y="1088278"/>
            <a:ext cx="4947229" cy="4539124"/>
          </a:xfrm>
          <a:prstGeom prst="rect">
            <a:avLst/>
          </a:prstGeom>
        </p:spPr>
      </p:pic>
      <p:sp>
        <p:nvSpPr>
          <p:cNvPr id="8" name="Titre 3">
            <a:extLst>
              <a:ext uri="{FF2B5EF4-FFF2-40B4-BE49-F238E27FC236}">
                <a16:creationId xmlns:a16="http://schemas.microsoft.com/office/drawing/2014/main" id="{95FA17CF-1670-BC9F-70EC-B98C255EE0FF}"/>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4 images</a:t>
            </a:r>
          </a:p>
        </p:txBody>
      </p:sp>
      <p:sp>
        <p:nvSpPr>
          <p:cNvPr id="9" name="Titre 3">
            <a:extLst>
              <a:ext uri="{FF2B5EF4-FFF2-40B4-BE49-F238E27FC236}">
                <a16:creationId xmlns:a16="http://schemas.microsoft.com/office/drawing/2014/main" id="{C1CAD1DC-0857-786A-AB91-779E6120E35E}"/>
              </a:ext>
            </a:extLst>
          </p:cNvPr>
          <p:cNvSpPr>
            <a:spLocks noGrp="1"/>
          </p:cNvSpPr>
          <p:nvPr>
            <p:ph type="title"/>
          </p:nvPr>
        </p:nvSpPr>
        <p:spPr>
          <a:xfrm>
            <a:off x="675984" y="959501"/>
            <a:ext cx="4758165" cy="706741"/>
          </a:xfrm>
        </p:spPr>
        <p:txBody>
          <a:bodyPr>
            <a:normAutofit/>
          </a:bodyPr>
          <a:lstStyle/>
          <a:p>
            <a:r>
              <a:rPr lang="fr-FR" sz="2000" dirty="0">
                <a:solidFill>
                  <a:schemeClr val="tx1"/>
                </a:solidFill>
                <a:latin typeface="Century" panose="02040604050505020304" pitchFamily="18" charset="0"/>
              </a:rPr>
              <a:t>Analyse des modèles avec 4 images</a:t>
            </a:r>
          </a:p>
        </p:txBody>
      </p:sp>
      <p:sp>
        <p:nvSpPr>
          <p:cNvPr id="11" name="Rectangle : coins arrondis 10">
            <a:extLst>
              <a:ext uri="{FF2B5EF4-FFF2-40B4-BE49-F238E27FC236}">
                <a16:creationId xmlns:a16="http://schemas.microsoft.com/office/drawing/2014/main" id="{464F0D1E-73A6-CC1E-80AB-D2861CEEA2B1}"/>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4">
            <a:extLst>
              <a:ext uri="{FF2B5EF4-FFF2-40B4-BE49-F238E27FC236}">
                <a16:creationId xmlns:a16="http://schemas.microsoft.com/office/drawing/2014/main" id="{76A3D99B-A259-F503-8021-E29038EB2DDE}"/>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19</a:t>
            </a:fld>
            <a:endParaRPr lang="fr-FR"/>
          </a:p>
        </p:txBody>
      </p:sp>
    </p:spTree>
    <p:extLst>
      <p:ext uri="{BB962C8B-B14F-4D97-AF65-F5344CB8AC3E}">
        <p14:creationId xmlns:p14="http://schemas.microsoft.com/office/powerpoint/2010/main" val="1734865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8329C6-A76D-E773-0236-4DA3F995B044}"/>
              </a:ext>
            </a:extLst>
          </p:cNvPr>
          <p:cNvSpPr>
            <a:spLocks noGrp="1"/>
          </p:cNvSpPr>
          <p:nvPr>
            <p:ph type="title"/>
          </p:nvPr>
        </p:nvSpPr>
        <p:spPr/>
        <p:txBody>
          <a:bodyPr/>
          <a:lstStyle/>
          <a:p>
            <a:r>
              <a:rPr lang="fr-FR" dirty="0"/>
              <a:t>Le poids vif : une mesure importante</a:t>
            </a:r>
          </a:p>
        </p:txBody>
      </p:sp>
      <p:sp>
        <p:nvSpPr>
          <p:cNvPr id="3" name="Espace réservé du contenu 2">
            <a:extLst>
              <a:ext uri="{FF2B5EF4-FFF2-40B4-BE49-F238E27FC236}">
                <a16:creationId xmlns:a16="http://schemas.microsoft.com/office/drawing/2014/main" id="{E5DF3E4C-F531-8E0E-FDE6-3E5433432A74}"/>
              </a:ext>
            </a:extLst>
          </p:cNvPr>
          <p:cNvSpPr>
            <a:spLocks noGrp="1"/>
          </p:cNvSpPr>
          <p:nvPr>
            <p:ph idx="1"/>
          </p:nvPr>
        </p:nvSpPr>
        <p:spPr/>
        <p:txBody>
          <a:bodyPr/>
          <a:lstStyle/>
          <a:p>
            <a:r>
              <a:rPr lang="fr-FR" dirty="0"/>
              <a:t>Meilleure gestion du cheptel</a:t>
            </a:r>
          </a:p>
          <a:p>
            <a:pPr lvl="1"/>
            <a:r>
              <a:rPr lang="fr-FR" dirty="0"/>
              <a:t>Suivi de l’état de santé et de croissance</a:t>
            </a:r>
          </a:p>
          <a:p>
            <a:pPr lvl="1"/>
            <a:r>
              <a:rPr lang="fr-FR" dirty="0"/>
              <a:t>Ajustement de la nutrition</a:t>
            </a:r>
          </a:p>
          <a:p>
            <a:pPr lvl="1"/>
            <a:r>
              <a:rPr lang="fr-FR" dirty="0"/>
              <a:t>Optimisation la stratégie de commercialisation</a:t>
            </a:r>
          </a:p>
          <a:p>
            <a:pPr lvl="1"/>
            <a:endParaRPr lang="fr-FR" dirty="0"/>
          </a:p>
          <a:p>
            <a:pPr lvl="1"/>
            <a:endParaRPr lang="fr-FR" dirty="0"/>
          </a:p>
          <a:p>
            <a:endParaRPr lang="fr-FR" dirty="0"/>
          </a:p>
          <a:p>
            <a:pPr lvl="1"/>
            <a:endParaRPr lang="fr-FR" dirty="0"/>
          </a:p>
          <a:p>
            <a:endParaRPr lang="fr-FR" dirty="0"/>
          </a:p>
          <a:p>
            <a:endParaRPr lang="fr-FR" dirty="0"/>
          </a:p>
          <a:p>
            <a:endParaRPr lang="fr-FR" dirty="0"/>
          </a:p>
          <a:p>
            <a:endParaRPr lang="fr-FR" dirty="0"/>
          </a:p>
        </p:txBody>
      </p:sp>
      <p:sp>
        <p:nvSpPr>
          <p:cNvPr id="5" name="Espace réservé du numéro de diapositive 4">
            <a:extLst>
              <a:ext uri="{FF2B5EF4-FFF2-40B4-BE49-F238E27FC236}">
                <a16:creationId xmlns:a16="http://schemas.microsoft.com/office/drawing/2014/main" id="{E02F077D-35F9-27F0-D0A0-011AC48A24BE}"/>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2</a:t>
            </a:fld>
            <a:endParaRPr lang="fr-FR"/>
          </a:p>
        </p:txBody>
      </p:sp>
    </p:spTree>
    <p:extLst>
      <p:ext uri="{BB962C8B-B14F-4D97-AF65-F5344CB8AC3E}">
        <p14:creationId xmlns:p14="http://schemas.microsoft.com/office/powerpoint/2010/main" val="509358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85AA9-E1F5-B698-3932-E22DFB69205E}"/>
            </a:ext>
          </a:extLst>
        </p:cNvPr>
        <p:cNvGrpSpPr/>
        <p:nvPr/>
      </p:nvGrpSpPr>
      <p:grpSpPr>
        <a:xfrm>
          <a:off x="0" y="0"/>
          <a:ext cx="0" cy="0"/>
          <a:chOff x="0" y="0"/>
          <a:chExt cx="0" cy="0"/>
        </a:xfrm>
      </p:grpSpPr>
      <p:pic>
        <p:nvPicPr>
          <p:cNvPr id="10" name="Image 9" descr="Une image contenant texte, capture d’écran, diagramme, Caractère coloré&#10;&#10;Description générée automatiquement">
            <a:extLst>
              <a:ext uri="{FF2B5EF4-FFF2-40B4-BE49-F238E27FC236}">
                <a16:creationId xmlns:a16="http://schemas.microsoft.com/office/drawing/2014/main" id="{7554A6A1-44CE-5428-85FE-F6C836F879AD}"/>
              </a:ext>
            </a:extLst>
          </p:cNvPr>
          <p:cNvPicPr>
            <a:picLocks noChangeAspect="1"/>
          </p:cNvPicPr>
          <p:nvPr/>
        </p:nvPicPr>
        <p:blipFill>
          <a:blip r:embed="rId2"/>
          <a:stretch>
            <a:fillRect/>
          </a:stretch>
        </p:blipFill>
        <p:spPr>
          <a:xfrm>
            <a:off x="114301" y="1227893"/>
            <a:ext cx="5768618" cy="5218766"/>
          </a:xfrm>
          <a:prstGeom prst="rect">
            <a:avLst/>
          </a:prstGeom>
        </p:spPr>
      </p:pic>
      <p:sp>
        <p:nvSpPr>
          <p:cNvPr id="14" name="Rectangle : coins arrondis 13">
            <a:extLst>
              <a:ext uri="{FF2B5EF4-FFF2-40B4-BE49-F238E27FC236}">
                <a16:creationId xmlns:a16="http://schemas.microsoft.com/office/drawing/2014/main" id="{F510E2CD-96F6-4A7E-9DD2-5CDDAE422B13}"/>
              </a:ext>
            </a:extLst>
          </p:cNvPr>
          <p:cNvSpPr/>
          <p:nvPr/>
        </p:nvSpPr>
        <p:spPr>
          <a:xfrm>
            <a:off x="5882919" y="2597806"/>
            <a:ext cx="4366794" cy="1943100"/>
          </a:xfrm>
          <a:prstGeom prst="roundRect">
            <a:avLst/>
          </a:prstGeom>
          <a:ln>
            <a:solidFill>
              <a:srgbClr val="44A8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ZoneTexte 1">
            <a:extLst>
              <a:ext uri="{FF2B5EF4-FFF2-40B4-BE49-F238E27FC236}">
                <a16:creationId xmlns:a16="http://schemas.microsoft.com/office/drawing/2014/main" id="{13ED7910-0D7D-EE7D-B1F7-AD97B38DE4BA}"/>
              </a:ext>
            </a:extLst>
          </p:cNvPr>
          <p:cNvSpPr txBox="1"/>
          <p:nvPr/>
        </p:nvSpPr>
        <p:spPr>
          <a:xfrm>
            <a:off x="6096001" y="2808786"/>
            <a:ext cx="3940629" cy="1877437"/>
          </a:xfrm>
          <a:prstGeom prst="rect">
            <a:avLst/>
          </a:prstGeom>
          <a:noFill/>
        </p:spPr>
        <p:txBody>
          <a:bodyPr wrap="square" rtlCol="0">
            <a:spAutoFit/>
          </a:bodyPr>
          <a:lstStyle/>
          <a:p>
            <a:r>
              <a:rPr lang="fr-FR" sz="2000" dirty="0">
                <a:solidFill>
                  <a:schemeClr val="bg1"/>
                </a:solidFill>
                <a:latin typeface="Century" panose="02040604050505020304" pitchFamily="18" charset="0"/>
              </a:rPr>
              <a:t>« Créer » des images en pivotant les images</a:t>
            </a:r>
          </a:p>
          <a:p>
            <a:endParaRPr lang="fr-FR" sz="2000" dirty="0">
              <a:solidFill>
                <a:schemeClr val="bg1"/>
              </a:solidFill>
              <a:latin typeface="Century" panose="02040604050505020304" pitchFamily="18" charset="0"/>
            </a:endParaRPr>
          </a:p>
          <a:p>
            <a:r>
              <a:rPr lang="fr-FR" sz="2000" dirty="0">
                <a:solidFill>
                  <a:schemeClr val="bg1"/>
                </a:solidFill>
                <a:latin typeface="Century" panose="02040604050505020304" pitchFamily="18" charset="0"/>
              </a:rPr>
              <a:t>Permet d’avoir plus d’individus</a:t>
            </a:r>
          </a:p>
          <a:p>
            <a:endParaRPr lang="fr-FR" dirty="0"/>
          </a:p>
          <a:p>
            <a:endParaRPr lang="fr-FR" dirty="0"/>
          </a:p>
        </p:txBody>
      </p:sp>
      <p:sp>
        <p:nvSpPr>
          <p:cNvPr id="11" name="Titre 3">
            <a:extLst>
              <a:ext uri="{FF2B5EF4-FFF2-40B4-BE49-F238E27FC236}">
                <a16:creationId xmlns:a16="http://schemas.microsoft.com/office/drawing/2014/main" id="{66BBA49E-6461-7C62-7F36-A93306D05E19}"/>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1 image avec rotation</a:t>
            </a:r>
          </a:p>
        </p:txBody>
      </p:sp>
      <p:sp>
        <p:nvSpPr>
          <p:cNvPr id="15" name="Rectangle : coins arrondis 14">
            <a:extLst>
              <a:ext uri="{FF2B5EF4-FFF2-40B4-BE49-F238E27FC236}">
                <a16:creationId xmlns:a16="http://schemas.microsoft.com/office/drawing/2014/main" id="{99068FF8-73BF-D79E-2354-2E45C5047F49}"/>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4">
            <a:extLst>
              <a:ext uri="{FF2B5EF4-FFF2-40B4-BE49-F238E27FC236}">
                <a16:creationId xmlns:a16="http://schemas.microsoft.com/office/drawing/2014/main" id="{EEBFB792-DA79-B29C-4A0B-A03DCF3C3887}"/>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20</a:t>
            </a:fld>
            <a:endParaRPr lang="fr-FR"/>
          </a:p>
        </p:txBody>
      </p:sp>
    </p:spTree>
    <p:extLst>
      <p:ext uri="{BB962C8B-B14F-4D97-AF65-F5344CB8AC3E}">
        <p14:creationId xmlns:p14="http://schemas.microsoft.com/office/powerpoint/2010/main" val="3431288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F8E92-97FE-6AC5-A068-B384F505B3B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84236478-86B9-3CA5-C88A-6FB84DE83A3D}"/>
                  </a:ext>
                </a:extLst>
              </p:cNvPr>
              <p:cNvSpPr txBox="1"/>
              <p:nvPr/>
            </p:nvSpPr>
            <p:spPr>
              <a:xfrm>
                <a:off x="1588443" y="1573620"/>
                <a:ext cx="9015114" cy="3710759"/>
              </a:xfrm>
              <a:prstGeom prst="rect">
                <a:avLst/>
              </a:prstGeom>
              <a:noFill/>
            </p:spPr>
            <p:txBody>
              <a:bodyPr wrap="square" rtlCol="0">
                <a:spAutoFit/>
              </a:bodyPr>
              <a:lstStyle/>
              <a:p>
                <a:pPr marL="0" indent="0">
                  <a:buNone/>
                </a:pPr>
                <a:r>
                  <a:rPr lang="fr-FR" sz="1700" b="1" dirty="0"/>
                  <a:t>Construction de 4 perceptrons multicouches : 2 classifications &amp; 2 estimations</a:t>
                </a:r>
              </a:p>
              <a:p>
                <a:pPr lvl="1"/>
                <a:r>
                  <a:rPr lang="fr-FR" sz="1700" b="1" dirty="0"/>
                  <a:t>2 sets différents </a:t>
                </a:r>
                <a:r>
                  <a:rPr lang="fr-FR" sz="1700" dirty="0"/>
                  <a:t>: 1 image ou 4 images</a:t>
                </a:r>
                <a:r>
                  <a:rPr lang="fr-FR" sz="1700" b="1" dirty="0"/>
                  <a:t>		</a:t>
                </a:r>
              </a:p>
              <a:p>
                <a:pPr lvl="1"/>
                <a:endParaRPr lang="fr-FR" sz="1700" b="1" dirty="0"/>
              </a:p>
              <a:p>
                <a:pPr lvl="1"/>
                <a:r>
                  <a:rPr lang="fr-FR" sz="1700" b="1" dirty="0"/>
                  <a:t>2 couches cachées :</a:t>
                </a:r>
                <a:r>
                  <a:rPr lang="fr-FR" sz="1700" dirty="0"/>
                  <a:t> nombre de neurones et fonctions d’activation varient</a:t>
                </a:r>
              </a:p>
              <a:p>
                <a:pPr lvl="1"/>
                <a:endParaRPr lang="fr-FR" sz="1700" dirty="0"/>
              </a:p>
              <a:p>
                <a:pPr lvl="1"/>
                <a:r>
                  <a:rPr lang="fr-FR" sz="1700" b="1" dirty="0"/>
                  <a:t>Couche de sortie </a:t>
                </a:r>
                <a:r>
                  <a:rPr lang="fr-FR" sz="1700" dirty="0"/>
                  <a:t>: probabilité d’appartenance + « </a:t>
                </a:r>
                <a:r>
                  <a:rPr lang="fr-FR" sz="1700" dirty="0" err="1"/>
                  <a:t>softmax</a:t>
                </a:r>
                <a:r>
                  <a:rPr lang="fr-FR" sz="1700" dirty="0"/>
                  <a:t> » &amp; poids estimé</a:t>
                </a:r>
                <a:endParaRPr lang="fr-FR" sz="1700" b="1" dirty="0"/>
              </a:p>
              <a:p>
                <a:pPr lvl="1"/>
                <a:endParaRPr lang="fr-FR" sz="1700" dirty="0"/>
              </a:p>
              <a:p>
                <a:pPr lvl="1"/>
                <a:r>
                  <a:rPr lang="fr-FR" sz="1700" b="1" dirty="0"/>
                  <a:t>Fonction de perte : </a:t>
                </a:r>
                <a:r>
                  <a:rPr lang="fr-FR" sz="1700" dirty="0"/>
                  <a:t>MSE &amp; </a:t>
                </a:r>
                <a:r>
                  <a:rPr lang="fr-FR" sz="1700" dirty="0" err="1"/>
                  <a:t>Entroprie</a:t>
                </a:r>
                <a:r>
                  <a:rPr lang="fr-FR" sz="1700" dirty="0"/>
                  <a:t> croisée catégorielle </a:t>
                </a:r>
              </a:p>
              <a:p>
                <a:pPr lvl="1"/>
                <a:endParaRPr lang="fr-FR" sz="1700" dirty="0"/>
              </a:p>
              <a:p>
                <a:pPr lvl="1"/>
                <a:r>
                  <a:rPr lang="fr-FR" sz="1700" b="1" dirty="0"/>
                  <a:t>Critère : </a:t>
                </a:r>
                <a:r>
                  <a:rPr lang="fr-FR" sz="1700" dirty="0"/>
                  <a:t>Erreur moyenne absolue &amp; </a:t>
                </a:r>
                <a:r>
                  <a:rPr lang="fr-FR" sz="1700" dirty="0" err="1"/>
                  <a:t>Accuracy</a:t>
                </a:r>
                <a:endParaRPr lang="fr-FR" sz="1700" dirty="0"/>
              </a:p>
              <a:p>
                <a:pPr marL="457200" lvl="1" indent="0">
                  <a:buNone/>
                </a:pPr>
                <a:endParaRPr lang="fr-FR" sz="1700" b="1" dirty="0"/>
              </a:p>
              <a:p>
                <a:pPr marL="457200" lvl="1" indent="0">
                  <a:buNone/>
                </a:pPr>
                <a14:m>
                  <m:oMathPara xmlns:m="http://schemas.openxmlformats.org/officeDocument/2006/math">
                    <m:oMathParaPr>
                      <m:jc m:val="centerGroup"/>
                    </m:oMathParaPr>
                    <m:oMath xmlns:m="http://schemas.openxmlformats.org/officeDocument/2006/math">
                      <m:r>
                        <a:rPr lang="fr-FR" sz="1700" b="1" i="1">
                          <a:latin typeface="Cambria Math" panose="02040503050406030204" pitchFamily="18" charset="0"/>
                        </a:rPr>
                        <m:t>𝑬𝑪𝑪</m:t>
                      </m:r>
                      <m:r>
                        <a:rPr lang="fr-FR" sz="1700" b="1" i="1">
                          <a:latin typeface="Cambria Math" panose="02040503050406030204" pitchFamily="18" charset="0"/>
                        </a:rPr>
                        <m:t>=</m:t>
                      </m:r>
                      <m:nary>
                        <m:naryPr>
                          <m:chr m:val="∑"/>
                          <m:ctrlPr>
                            <a:rPr lang="fr-FR" sz="1700" b="1" i="1">
                              <a:latin typeface="Cambria Math" panose="02040503050406030204" pitchFamily="18" charset="0"/>
                            </a:rPr>
                          </m:ctrlPr>
                        </m:naryPr>
                        <m:sub>
                          <m:r>
                            <m:rPr>
                              <m:brk m:alnAt="23"/>
                            </m:rPr>
                            <a:rPr lang="fr-FR" sz="1700" b="1" i="1">
                              <a:latin typeface="Cambria Math" panose="02040503050406030204" pitchFamily="18" charset="0"/>
                            </a:rPr>
                            <m:t>𝒊</m:t>
                          </m:r>
                          <m:r>
                            <a:rPr lang="fr-FR" sz="1700" b="1" i="1">
                              <a:latin typeface="Cambria Math" panose="02040503050406030204" pitchFamily="18" charset="0"/>
                            </a:rPr>
                            <m:t>=</m:t>
                          </m:r>
                          <m:r>
                            <a:rPr lang="fr-FR" sz="1700" b="1" i="1">
                              <a:latin typeface="Cambria Math" panose="02040503050406030204" pitchFamily="18" charset="0"/>
                            </a:rPr>
                            <m:t>𝟏</m:t>
                          </m:r>
                        </m:sub>
                        <m:sup>
                          <m:r>
                            <a:rPr lang="fr-FR" sz="1700" b="1" i="1">
                              <a:latin typeface="Cambria Math" panose="02040503050406030204" pitchFamily="18" charset="0"/>
                            </a:rPr>
                            <m:t>𝑵</m:t>
                          </m:r>
                        </m:sup>
                        <m:e>
                          <m:sSub>
                            <m:sSubPr>
                              <m:ctrlPr>
                                <a:rPr lang="fr-FR" sz="1700" b="1" i="1">
                                  <a:latin typeface="Cambria Math" panose="02040503050406030204" pitchFamily="18" charset="0"/>
                                </a:rPr>
                              </m:ctrlPr>
                            </m:sSubPr>
                            <m:e>
                              <m:r>
                                <a:rPr lang="fr-FR" sz="1700" b="1" i="1">
                                  <a:latin typeface="Cambria Math" panose="02040503050406030204" pitchFamily="18" charset="0"/>
                                </a:rPr>
                                <m:t>𝒚</m:t>
                              </m:r>
                            </m:e>
                            <m:sub>
                              <m:r>
                                <a:rPr lang="fr-FR" sz="1700" b="1" i="1">
                                  <a:latin typeface="Cambria Math" panose="02040503050406030204" pitchFamily="18" charset="0"/>
                                </a:rPr>
                                <m:t>𝒊</m:t>
                              </m:r>
                            </m:sub>
                          </m:sSub>
                          <m:func>
                            <m:funcPr>
                              <m:ctrlPr>
                                <a:rPr lang="fr-FR" sz="1700" b="1" i="1">
                                  <a:latin typeface="Cambria Math" panose="02040503050406030204" pitchFamily="18" charset="0"/>
                                </a:rPr>
                              </m:ctrlPr>
                            </m:funcPr>
                            <m:fName>
                              <m:r>
                                <m:rPr>
                                  <m:sty m:val="p"/>
                                </m:rPr>
                                <a:rPr lang="fr-FR" sz="1700" b="0" i="0">
                                  <a:latin typeface="Cambria Math" panose="02040503050406030204" pitchFamily="18" charset="0"/>
                                </a:rPr>
                                <m:t>log</m:t>
                              </m:r>
                            </m:fName>
                            <m:e>
                              <m:sSub>
                                <m:sSubPr>
                                  <m:ctrlPr>
                                    <a:rPr lang="fr-FR" sz="1700" b="0" i="1">
                                      <a:latin typeface="Cambria Math" panose="02040503050406030204" pitchFamily="18" charset="0"/>
                                    </a:rPr>
                                  </m:ctrlPr>
                                </m:sSubPr>
                                <m:e>
                                  <m:r>
                                    <a:rPr lang="fr-FR" sz="1700" b="0" i="1">
                                      <a:latin typeface="Cambria Math" panose="02040503050406030204" pitchFamily="18" charset="0"/>
                                    </a:rPr>
                                    <m:t>𝑝</m:t>
                                  </m:r>
                                </m:e>
                                <m:sub>
                                  <m:r>
                                    <a:rPr lang="fr-FR" sz="1700" b="0" i="1">
                                      <a:latin typeface="Cambria Math" panose="02040503050406030204" pitchFamily="18" charset="0"/>
                                    </a:rPr>
                                    <m:t>𝑖</m:t>
                                  </m:r>
                                </m:sub>
                              </m:sSub>
                            </m:e>
                          </m:func>
                        </m:e>
                      </m:nary>
                    </m:oMath>
                  </m:oMathPara>
                </a14:m>
                <a:endParaRPr lang="fr-FR" dirty="0"/>
              </a:p>
            </p:txBody>
          </p:sp>
        </mc:Choice>
        <mc:Fallback xmlns="">
          <p:sp>
            <p:nvSpPr>
              <p:cNvPr id="6" name="ZoneTexte 5">
                <a:extLst>
                  <a:ext uri="{FF2B5EF4-FFF2-40B4-BE49-F238E27FC236}">
                    <a16:creationId xmlns:a16="http://schemas.microsoft.com/office/drawing/2014/main" id="{84236478-86B9-3CA5-C88A-6FB84DE83A3D}"/>
                  </a:ext>
                </a:extLst>
              </p:cNvPr>
              <p:cNvSpPr txBox="1">
                <a:spLocks noRot="1" noChangeAspect="1" noMove="1" noResize="1" noEditPoints="1" noAdjustHandles="1" noChangeArrowheads="1" noChangeShapeType="1" noTextEdit="1"/>
              </p:cNvSpPr>
              <p:nvPr/>
            </p:nvSpPr>
            <p:spPr>
              <a:xfrm>
                <a:off x="1588443" y="1573620"/>
                <a:ext cx="9015114" cy="3710759"/>
              </a:xfrm>
              <a:prstGeom prst="rect">
                <a:avLst/>
              </a:prstGeom>
              <a:blipFill>
                <a:blip r:embed="rId2"/>
                <a:stretch>
                  <a:fillRect l="-474" t="-493"/>
                </a:stretch>
              </a:blipFill>
            </p:spPr>
            <p:txBody>
              <a:bodyPr/>
              <a:lstStyle/>
              <a:p>
                <a:r>
                  <a:rPr lang="fr-FR">
                    <a:noFill/>
                  </a:rPr>
                  <a:t> </a:t>
                </a:r>
              </a:p>
            </p:txBody>
          </p:sp>
        </mc:Fallback>
      </mc:AlternateContent>
      <p:sp>
        <p:nvSpPr>
          <p:cNvPr id="7" name="Titre 3">
            <a:extLst>
              <a:ext uri="{FF2B5EF4-FFF2-40B4-BE49-F238E27FC236}">
                <a16:creationId xmlns:a16="http://schemas.microsoft.com/office/drawing/2014/main" id="{82140C57-2B92-6C04-B65B-6DD74E764234}"/>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Perceptrons </a:t>
            </a:r>
            <a:r>
              <a:rPr lang="fr-FR" sz="2000" dirty="0" err="1">
                <a:solidFill>
                  <a:schemeClr val="tx1"/>
                </a:solidFill>
                <a:latin typeface="Century" panose="02040604050505020304" pitchFamily="18" charset="0"/>
              </a:rPr>
              <a:t>multi-couches</a:t>
            </a:r>
            <a:endParaRPr lang="fr-FR" sz="2000" dirty="0">
              <a:solidFill>
                <a:schemeClr val="tx1"/>
              </a:solidFill>
              <a:latin typeface="Century" panose="02040604050505020304" pitchFamily="18" charset="0"/>
            </a:endParaRPr>
          </a:p>
        </p:txBody>
      </p:sp>
      <p:sp>
        <p:nvSpPr>
          <p:cNvPr id="10" name="Rectangle : coins arrondis 9">
            <a:extLst>
              <a:ext uri="{FF2B5EF4-FFF2-40B4-BE49-F238E27FC236}">
                <a16:creationId xmlns:a16="http://schemas.microsoft.com/office/drawing/2014/main" id="{76684B06-AB6D-AD4D-3039-AC323A728556}"/>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Espace réservé du numéro de diapositive 4">
            <a:extLst>
              <a:ext uri="{FF2B5EF4-FFF2-40B4-BE49-F238E27FC236}">
                <a16:creationId xmlns:a16="http://schemas.microsoft.com/office/drawing/2014/main" id="{7AD624E5-6540-136B-E8AF-9335CCCF30D1}"/>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21</a:t>
            </a:fld>
            <a:endParaRPr lang="fr-FR"/>
          </a:p>
        </p:txBody>
      </p:sp>
    </p:spTree>
    <p:extLst>
      <p:ext uri="{BB962C8B-B14F-4D97-AF65-F5344CB8AC3E}">
        <p14:creationId xmlns:p14="http://schemas.microsoft.com/office/powerpoint/2010/main" val="729400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descr="Une image contenant ligne, texte, diagramme, capture d’écran&#10;&#10;Description générée automatiquement">
            <a:extLst>
              <a:ext uri="{FF2B5EF4-FFF2-40B4-BE49-F238E27FC236}">
                <a16:creationId xmlns:a16="http://schemas.microsoft.com/office/drawing/2014/main" id="{AECD2ADE-3B6A-69B2-4256-AD431FF43EB9}"/>
              </a:ext>
            </a:extLst>
          </p:cNvPr>
          <p:cNvPicPr>
            <a:picLocks noGrp="1" noChangeAspect="1"/>
          </p:cNvPicPr>
          <p:nvPr>
            <p:ph idx="1"/>
          </p:nvPr>
        </p:nvPicPr>
        <p:blipFill>
          <a:blip r:embed="rId2"/>
          <a:stretch>
            <a:fillRect/>
          </a:stretch>
        </p:blipFill>
        <p:spPr>
          <a:xfrm>
            <a:off x="2750212" y="3704902"/>
            <a:ext cx="6029007" cy="3063363"/>
          </a:xfrm>
        </p:spPr>
      </p:pic>
      <p:sp>
        <p:nvSpPr>
          <p:cNvPr id="5" name="Rectangle : coins arrondis 4">
            <a:extLst>
              <a:ext uri="{FF2B5EF4-FFF2-40B4-BE49-F238E27FC236}">
                <a16:creationId xmlns:a16="http://schemas.microsoft.com/office/drawing/2014/main" id="{D01D1D96-3CC9-5B90-8089-A10CB69D0608}"/>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Architecture des réseaux de neurones</a:t>
            </a:r>
          </a:p>
        </p:txBody>
      </p:sp>
      <p:pic>
        <p:nvPicPr>
          <p:cNvPr id="9" name="Image 8" descr="Une image contenant capture d’écran, ligne, diagramme, texte&#10;&#10;Description générée automatiquement">
            <a:extLst>
              <a:ext uri="{FF2B5EF4-FFF2-40B4-BE49-F238E27FC236}">
                <a16:creationId xmlns:a16="http://schemas.microsoft.com/office/drawing/2014/main" id="{BF122740-306C-A468-D6F8-C00C2ECA13C9}"/>
              </a:ext>
            </a:extLst>
          </p:cNvPr>
          <p:cNvPicPr>
            <a:picLocks noChangeAspect="1"/>
          </p:cNvPicPr>
          <p:nvPr/>
        </p:nvPicPr>
        <p:blipFill>
          <a:blip r:embed="rId3"/>
          <a:stretch>
            <a:fillRect/>
          </a:stretch>
        </p:blipFill>
        <p:spPr>
          <a:xfrm>
            <a:off x="2777766" y="748146"/>
            <a:ext cx="5951660" cy="3063363"/>
          </a:xfrm>
          <a:prstGeom prst="rect">
            <a:avLst/>
          </a:prstGeom>
        </p:spPr>
      </p:pic>
      <p:sp>
        <p:nvSpPr>
          <p:cNvPr id="2" name="Espace réservé du numéro de diapositive 4">
            <a:extLst>
              <a:ext uri="{FF2B5EF4-FFF2-40B4-BE49-F238E27FC236}">
                <a16:creationId xmlns:a16="http://schemas.microsoft.com/office/drawing/2014/main" id="{216F6BD0-F4A3-9B17-014B-CB857046C401}"/>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22</a:t>
            </a:fld>
            <a:endParaRPr lang="fr-FR"/>
          </a:p>
        </p:txBody>
      </p:sp>
    </p:spTree>
    <p:extLst>
      <p:ext uri="{BB962C8B-B14F-4D97-AF65-F5344CB8AC3E}">
        <p14:creationId xmlns:p14="http://schemas.microsoft.com/office/powerpoint/2010/main" val="4198582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F8E92-97FE-6AC5-A068-B384F505B3BB}"/>
            </a:ext>
          </a:extLst>
        </p:cNvPr>
        <p:cNvGrpSpPr/>
        <p:nvPr/>
      </p:nvGrpSpPr>
      <p:grpSpPr>
        <a:xfrm>
          <a:off x="0" y="0"/>
          <a:ext cx="0" cy="0"/>
          <a:chOff x="0" y="0"/>
          <a:chExt cx="0" cy="0"/>
        </a:xfrm>
      </p:grpSpPr>
      <p:sp>
        <p:nvSpPr>
          <p:cNvPr id="10" name="Titre 3">
            <a:extLst>
              <a:ext uri="{FF2B5EF4-FFF2-40B4-BE49-F238E27FC236}">
                <a16:creationId xmlns:a16="http://schemas.microsoft.com/office/drawing/2014/main" id="{C8FEF6FD-771C-9D45-47F1-8D2DA4D6F9B3}"/>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Perceptrons </a:t>
            </a:r>
            <a:r>
              <a:rPr lang="fr-FR" sz="2000" dirty="0" err="1">
                <a:solidFill>
                  <a:schemeClr val="tx1"/>
                </a:solidFill>
                <a:latin typeface="Century" panose="02040604050505020304" pitchFamily="18" charset="0"/>
              </a:rPr>
              <a:t>multi-couches</a:t>
            </a:r>
            <a:endParaRPr lang="fr-FR" sz="2000" dirty="0">
              <a:solidFill>
                <a:schemeClr val="tx1"/>
              </a:solidFill>
              <a:latin typeface="Century" panose="02040604050505020304" pitchFamily="18" charset="0"/>
            </a:endParaRPr>
          </a:p>
        </p:txBody>
      </p:sp>
      <p:sp>
        <p:nvSpPr>
          <p:cNvPr id="11" name="Rectangle : coins arrondis 10">
            <a:extLst>
              <a:ext uri="{FF2B5EF4-FFF2-40B4-BE49-F238E27FC236}">
                <a16:creationId xmlns:a16="http://schemas.microsoft.com/office/drawing/2014/main" id="{E1FDE7F2-5BAF-EFE1-84E1-AC817FF6E950}"/>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7" descr="Une image contenant texte, capture d’écran, Police, diagramme&#10;&#10;Description générée automatiquement">
            <a:extLst>
              <a:ext uri="{FF2B5EF4-FFF2-40B4-BE49-F238E27FC236}">
                <a16:creationId xmlns:a16="http://schemas.microsoft.com/office/drawing/2014/main" id="{9D9B0E03-0283-A97D-B0E9-D13B0562A394}"/>
              </a:ext>
            </a:extLst>
          </p:cNvPr>
          <p:cNvPicPr>
            <a:picLocks noChangeAspect="1"/>
          </p:cNvPicPr>
          <p:nvPr/>
        </p:nvPicPr>
        <p:blipFill>
          <a:blip r:embed="rId2"/>
          <a:stretch>
            <a:fillRect/>
          </a:stretch>
        </p:blipFill>
        <p:spPr>
          <a:xfrm>
            <a:off x="6017249" y="1282700"/>
            <a:ext cx="4031684" cy="4031684"/>
          </a:xfrm>
          <a:prstGeom prst="rect">
            <a:avLst/>
          </a:prstGeom>
        </p:spPr>
      </p:pic>
      <p:pic>
        <p:nvPicPr>
          <p:cNvPr id="14" name="Espace réservé du contenu 13" descr="Une image contenant texte, capture d’écran, Police, diagramme&#10;&#10;Description générée automatiquement">
            <a:extLst>
              <a:ext uri="{FF2B5EF4-FFF2-40B4-BE49-F238E27FC236}">
                <a16:creationId xmlns:a16="http://schemas.microsoft.com/office/drawing/2014/main" id="{25EC85DB-C9B4-2AB5-0F50-1BC367CAE56B}"/>
              </a:ext>
            </a:extLst>
          </p:cNvPr>
          <p:cNvPicPr>
            <a:picLocks noGrp="1" noChangeAspect="1"/>
          </p:cNvPicPr>
          <p:nvPr>
            <p:ph idx="1"/>
          </p:nvPr>
        </p:nvPicPr>
        <p:blipFill>
          <a:blip r:embed="rId3"/>
          <a:stretch>
            <a:fillRect/>
          </a:stretch>
        </p:blipFill>
        <p:spPr>
          <a:xfrm>
            <a:off x="1438591" y="1334836"/>
            <a:ext cx="4031683" cy="4031683"/>
          </a:xfrm>
        </p:spPr>
      </p:pic>
      <p:sp>
        <p:nvSpPr>
          <p:cNvPr id="2" name="Espace réservé du numéro de diapositive 4">
            <a:extLst>
              <a:ext uri="{FF2B5EF4-FFF2-40B4-BE49-F238E27FC236}">
                <a16:creationId xmlns:a16="http://schemas.microsoft.com/office/drawing/2014/main" id="{822DDD1A-1692-9CAD-6B2B-B5441E9577CE}"/>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23</a:t>
            </a:fld>
            <a:endParaRPr lang="fr-FR"/>
          </a:p>
        </p:txBody>
      </p:sp>
    </p:spTree>
    <p:extLst>
      <p:ext uri="{BB962C8B-B14F-4D97-AF65-F5344CB8AC3E}">
        <p14:creationId xmlns:p14="http://schemas.microsoft.com/office/powerpoint/2010/main" val="915612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F8E92-97FE-6AC5-A068-B384F505B3BB}"/>
            </a:ext>
          </a:extLst>
        </p:cNvPr>
        <p:cNvGrpSpPr/>
        <p:nvPr/>
      </p:nvGrpSpPr>
      <p:grpSpPr>
        <a:xfrm>
          <a:off x="0" y="0"/>
          <a:ext cx="0" cy="0"/>
          <a:chOff x="0" y="0"/>
          <a:chExt cx="0" cy="0"/>
        </a:xfrm>
      </p:grpSpPr>
      <p:pic>
        <p:nvPicPr>
          <p:cNvPr id="10" name="Image 9" descr="Une image contenant texte, diagramme, capture d’écran, Tracé&#10;&#10;Description générée automatiquement">
            <a:extLst>
              <a:ext uri="{FF2B5EF4-FFF2-40B4-BE49-F238E27FC236}">
                <a16:creationId xmlns:a16="http://schemas.microsoft.com/office/drawing/2014/main" id="{65CF0836-E7A6-D6B2-181C-DA65E9803AE3}"/>
              </a:ext>
            </a:extLst>
          </p:cNvPr>
          <p:cNvPicPr>
            <a:picLocks noChangeAspect="1"/>
          </p:cNvPicPr>
          <p:nvPr/>
        </p:nvPicPr>
        <p:blipFill>
          <a:blip r:embed="rId2"/>
          <a:stretch>
            <a:fillRect/>
          </a:stretch>
        </p:blipFill>
        <p:spPr>
          <a:xfrm>
            <a:off x="4245678" y="1780860"/>
            <a:ext cx="3274479" cy="3873551"/>
          </a:xfrm>
          <a:prstGeom prst="rect">
            <a:avLst/>
          </a:prstGeom>
        </p:spPr>
      </p:pic>
      <p:sp>
        <p:nvSpPr>
          <p:cNvPr id="7" name="Titre 3">
            <a:extLst>
              <a:ext uri="{FF2B5EF4-FFF2-40B4-BE49-F238E27FC236}">
                <a16:creationId xmlns:a16="http://schemas.microsoft.com/office/drawing/2014/main" id="{B2B5DCBA-D034-D61B-7175-EA6C7564196B}"/>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Comparaison des temps de calcul</a:t>
            </a:r>
          </a:p>
        </p:txBody>
      </p:sp>
      <p:pic>
        <p:nvPicPr>
          <p:cNvPr id="13" name="Image 12" descr="Une image contenant texte, capture d’écran, diagramme, Rectangle&#10;&#10;Description générée automatiquement">
            <a:extLst>
              <a:ext uri="{FF2B5EF4-FFF2-40B4-BE49-F238E27FC236}">
                <a16:creationId xmlns:a16="http://schemas.microsoft.com/office/drawing/2014/main" id="{CF158748-4E28-028F-6E2E-C35BBFDEC598}"/>
              </a:ext>
            </a:extLst>
          </p:cNvPr>
          <p:cNvPicPr>
            <a:picLocks noChangeAspect="1"/>
          </p:cNvPicPr>
          <p:nvPr/>
        </p:nvPicPr>
        <p:blipFill>
          <a:blip r:embed="rId3"/>
          <a:stretch>
            <a:fillRect/>
          </a:stretch>
        </p:blipFill>
        <p:spPr>
          <a:xfrm>
            <a:off x="0" y="1780859"/>
            <a:ext cx="4293660" cy="3873551"/>
          </a:xfrm>
          <a:prstGeom prst="rect">
            <a:avLst/>
          </a:prstGeom>
        </p:spPr>
      </p:pic>
      <p:pic>
        <p:nvPicPr>
          <p:cNvPr id="3" name="Image 2" descr="Une image contenant texte, capture d’écran, Police, diagramme&#10;&#10;Description générée automatiquement">
            <a:extLst>
              <a:ext uri="{FF2B5EF4-FFF2-40B4-BE49-F238E27FC236}">
                <a16:creationId xmlns:a16="http://schemas.microsoft.com/office/drawing/2014/main" id="{8FA0D1EC-DD4E-D906-F126-7BEFFEBFEED7}"/>
              </a:ext>
            </a:extLst>
          </p:cNvPr>
          <p:cNvPicPr>
            <a:picLocks noChangeAspect="1"/>
          </p:cNvPicPr>
          <p:nvPr/>
        </p:nvPicPr>
        <p:blipFill>
          <a:blip r:embed="rId4"/>
          <a:stretch>
            <a:fillRect/>
          </a:stretch>
        </p:blipFill>
        <p:spPr>
          <a:xfrm>
            <a:off x="7520156" y="1780859"/>
            <a:ext cx="3380215" cy="3873551"/>
          </a:xfrm>
          <a:prstGeom prst="rect">
            <a:avLst/>
          </a:prstGeom>
        </p:spPr>
      </p:pic>
      <p:sp>
        <p:nvSpPr>
          <p:cNvPr id="2" name="Espace réservé du numéro de diapositive 4">
            <a:extLst>
              <a:ext uri="{FF2B5EF4-FFF2-40B4-BE49-F238E27FC236}">
                <a16:creationId xmlns:a16="http://schemas.microsoft.com/office/drawing/2014/main" id="{183C716B-D416-84FB-6BCF-C403040FB06B}"/>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24</a:t>
            </a:fld>
            <a:endParaRPr lang="fr-FR"/>
          </a:p>
        </p:txBody>
      </p:sp>
      <p:sp>
        <p:nvSpPr>
          <p:cNvPr id="4" name="Rectangle : coins arrondis 3">
            <a:extLst>
              <a:ext uri="{FF2B5EF4-FFF2-40B4-BE49-F238E27FC236}">
                <a16:creationId xmlns:a16="http://schemas.microsoft.com/office/drawing/2014/main" id="{386EF2F5-ACAB-2C15-E334-C22C0B5DF83F}"/>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858151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193682-BD77-F633-ADA3-83384B4FE4AD}"/>
              </a:ext>
            </a:extLst>
          </p:cNvPr>
          <p:cNvSpPr>
            <a:spLocks noGrp="1"/>
          </p:cNvSpPr>
          <p:nvPr>
            <p:ph type="title"/>
          </p:nvPr>
        </p:nvSpPr>
        <p:spPr/>
        <p:txBody>
          <a:bodyPr/>
          <a:lstStyle/>
          <a:p>
            <a:r>
              <a:rPr lang="fr-FR" dirty="0"/>
              <a:t>Le poids vif : plusieurs méthodes d’obtention </a:t>
            </a:r>
          </a:p>
        </p:txBody>
      </p:sp>
      <p:sp>
        <p:nvSpPr>
          <p:cNvPr id="3" name="Espace réservé du contenu 2">
            <a:extLst>
              <a:ext uri="{FF2B5EF4-FFF2-40B4-BE49-F238E27FC236}">
                <a16:creationId xmlns:a16="http://schemas.microsoft.com/office/drawing/2014/main" id="{B938DFDD-5B8E-EC04-C778-A52DAC674D24}"/>
              </a:ext>
            </a:extLst>
          </p:cNvPr>
          <p:cNvSpPr>
            <a:spLocks noGrp="1"/>
          </p:cNvSpPr>
          <p:nvPr>
            <p:ph idx="1"/>
          </p:nvPr>
        </p:nvSpPr>
        <p:spPr>
          <a:xfrm>
            <a:off x="838200" y="1825625"/>
            <a:ext cx="10515600" cy="513538"/>
          </a:xfrm>
        </p:spPr>
        <p:txBody>
          <a:bodyPr/>
          <a:lstStyle/>
          <a:p>
            <a:pPr marL="0" indent="0">
              <a:buNone/>
            </a:pPr>
            <a:r>
              <a:rPr lang="fr-FR" dirty="0"/>
              <a:t>3 méthodes :</a:t>
            </a:r>
          </a:p>
          <a:p>
            <a:pPr lvl="1"/>
            <a:endParaRPr lang="fr-FR" dirty="0"/>
          </a:p>
        </p:txBody>
      </p:sp>
      <p:graphicFrame>
        <p:nvGraphicFramePr>
          <p:cNvPr id="4" name="Tableau 3">
            <a:extLst>
              <a:ext uri="{FF2B5EF4-FFF2-40B4-BE49-F238E27FC236}">
                <a16:creationId xmlns:a16="http://schemas.microsoft.com/office/drawing/2014/main" id="{352EEA3B-8065-2CCD-8BF8-1EB021F47C00}"/>
              </a:ext>
            </a:extLst>
          </p:cNvPr>
          <p:cNvGraphicFramePr>
            <a:graphicFrameLocks noGrp="1"/>
          </p:cNvGraphicFramePr>
          <p:nvPr>
            <p:extLst>
              <p:ext uri="{D42A27DB-BD31-4B8C-83A1-F6EECF244321}">
                <p14:modId xmlns:p14="http://schemas.microsoft.com/office/powerpoint/2010/main" val="1135717793"/>
              </p:ext>
            </p:extLst>
          </p:nvPr>
        </p:nvGraphicFramePr>
        <p:xfrm>
          <a:off x="1137684" y="2474099"/>
          <a:ext cx="10037133" cy="2910953"/>
        </p:xfrm>
        <a:graphic>
          <a:graphicData uri="http://schemas.openxmlformats.org/drawingml/2006/table">
            <a:tbl>
              <a:tblPr firstRow="1" firstCol="1" bandRow="1">
                <a:tableStyleId>{5C22544A-7EE6-4342-B048-85BDC9FD1C3A}</a:tableStyleId>
              </a:tblPr>
              <a:tblGrid>
                <a:gridCol w="2945218">
                  <a:extLst>
                    <a:ext uri="{9D8B030D-6E8A-4147-A177-3AD203B41FA5}">
                      <a16:colId xmlns:a16="http://schemas.microsoft.com/office/drawing/2014/main" val="4052127055"/>
                    </a:ext>
                  </a:extLst>
                </a:gridCol>
                <a:gridCol w="3746204">
                  <a:extLst>
                    <a:ext uri="{9D8B030D-6E8A-4147-A177-3AD203B41FA5}">
                      <a16:colId xmlns:a16="http://schemas.microsoft.com/office/drawing/2014/main" val="1014254259"/>
                    </a:ext>
                  </a:extLst>
                </a:gridCol>
                <a:gridCol w="3345711">
                  <a:extLst>
                    <a:ext uri="{9D8B030D-6E8A-4147-A177-3AD203B41FA5}">
                      <a16:colId xmlns:a16="http://schemas.microsoft.com/office/drawing/2014/main" val="3242047800"/>
                    </a:ext>
                  </a:extLst>
                </a:gridCol>
              </a:tblGrid>
              <a:tr h="442073">
                <a:tc>
                  <a:txBody>
                    <a:bodyPr/>
                    <a:lstStyle/>
                    <a:p>
                      <a:pPr algn="ctr"/>
                      <a:endParaRPr lang="fr-FR" dirty="0"/>
                    </a:p>
                  </a:txBody>
                  <a:tcPr anchor="ctr">
                    <a:noFill/>
                  </a:tcPr>
                </a:tc>
                <a:tc>
                  <a:txBody>
                    <a:bodyPr/>
                    <a:lstStyle/>
                    <a:p>
                      <a:pPr algn="ctr"/>
                      <a:r>
                        <a:rPr lang="fr-FR" dirty="0"/>
                        <a:t>Avantages</a:t>
                      </a:r>
                    </a:p>
                  </a:txBody>
                  <a:tcPr anchor="ctr"/>
                </a:tc>
                <a:tc>
                  <a:txBody>
                    <a:bodyPr/>
                    <a:lstStyle/>
                    <a:p>
                      <a:pPr algn="ctr"/>
                      <a:r>
                        <a:rPr lang="fr-FR" dirty="0"/>
                        <a:t>Inconvénients</a:t>
                      </a:r>
                    </a:p>
                  </a:txBody>
                  <a:tcPr anchor="ctr"/>
                </a:tc>
                <a:extLst>
                  <a:ext uri="{0D108BD9-81ED-4DB2-BD59-A6C34878D82A}">
                    <a16:rowId xmlns:a16="http://schemas.microsoft.com/office/drawing/2014/main" val="4251256605"/>
                  </a:ext>
                </a:extLst>
              </a:tr>
              <a:tr h="442073">
                <a:tc>
                  <a:txBody>
                    <a:bodyPr/>
                    <a:lstStyle/>
                    <a:p>
                      <a:pPr algn="ctr"/>
                      <a:r>
                        <a:rPr lang="fr-FR" b="1" dirty="0">
                          <a:solidFill>
                            <a:schemeClr val="bg1"/>
                          </a:solidFill>
                        </a:rPr>
                        <a:t>A l’œil</a:t>
                      </a:r>
                    </a:p>
                  </a:txBody>
                  <a:tcPr anchor="ctr"/>
                </a:tc>
                <a:tc>
                  <a:txBody>
                    <a:bodyPr/>
                    <a:lstStyle/>
                    <a:p>
                      <a:pPr algn="ctr"/>
                      <a:r>
                        <a:rPr lang="fr-FR" dirty="0"/>
                        <a:t>Rapide</a:t>
                      </a:r>
                    </a:p>
                    <a:p>
                      <a:pPr algn="ctr"/>
                      <a:r>
                        <a:rPr lang="fr-FR" dirty="0"/>
                        <a:t>Peu couteux</a:t>
                      </a:r>
                    </a:p>
                  </a:txBody>
                  <a:tcPr anchor="ctr"/>
                </a:tc>
                <a:tc>
                  <a:txBody>
                    <a:bodyPr/>
                    <a:lstStyle/>
                    <a:p>
                      <a:pPr algn="ctr"/>
                      <a:r>
                        <a:rPr lang="fr-FR" dirty="0"/>
                        <a:t>Peu précis</a:t>
                      </a:r>
                    </a:p>
                  </a:txBody>
                  <a:tcPr anchor="ctr"/>
                </a:tc>
                <a:extLst>
                  <a:ext uri="{0D108BD9-81ED-4DB2-BD59-A6C34878D82A}">
                    <a16:rowId xmlns:a16="http://schemas.microsoft.com/office/drawing/2014/main" val="1946836174"/>
                  </a:ext>
                </a:extLst>
              </a:tr>
              <a:tr h="442073">
                <a:tc>
                  <a:txBody>
                    <a:bodyPr/>
                    <a:lstStyle/>
                    <a:p>
                      <a:pPr algn="ctr"/>
                      <a:r>
                        <a:rPr lang="fr-FR" b="1" dirty="0">
                          <a:solidFill>
                            <a:schemeClr val="bg1"/>
                          </a:solidFill>
                        </a:rPr>
                        <a:t>A l’aide de balances</a:t>
                      </a:r>
                    </a:p>
                  </a:txBody>
                  <a:tcPr anchor="ctr"/>
                </a:tc>
                <a:tc>
                  <a:txBody>
                    <a:bodyPr/>
                    <a:lstStyle/>
                    <a:p>
                      <a:pPr algn="ctr"/>
                      <a:r>
                        <a:rPr lang="fr-FR"/>
                        <a:t>Très précise</a:t>
                      </a:r>
                      <a:endParaRPr lang="fr-FR" dirty="0"/>
                    </a:p>
                  </a:txBody>
                  <a:tcPr anchor="ctr"/>
                </a:tc>
                <a:tc>
                  <a:txBody>
                    <a:bodyPr/>
                    <a:lstStyle/>
                    <a:p>
                      <a:pPr algn="ctr"/>
                      <a:r>
                        <a:rPr lang="fr-FR" dirty="0"/>
                        <a:t>Chronophage</a:t>
                      </a:r>
                    </a:p>
                    <a:p>
                      <a:pPr algn="ctr"/>
                      <a:r>
                        <a:rPr lang="fr-FR" dirty="0"/>
                        <a:t>Risque d’accidents</a:t>
                      </a:r>
                    </a:p>
                    <a:p>
                      <a:pPr algn="ctr"/>
                      <a:r>
                        <a:rPr lang="fr-FR" dirty="0"/>
                        <a:t>Stress animal</a:t>
                      </a:r>
                    </a:p>
                  </a:txBody>
                  <a:tcPr anchor="ctr"/>
                </a:tc>
                <a:extLst>
                  <a:ext uri="{0D108BD9-81ED-4DB2-BD59-A6C34878D82A}">
                    <a16:rowId xmlns:a16="http://schemas.microsoft.com/office/drawing/2014/main" val="809202995"/>
                  </a:ext>
                </a:extLst>
              </a:tr>
              <a:tr h="442073">
                <a:tc>
                  <a:txBody>
                    <a:bodyPr/>
                    <a:lstStyle/>
                    <a:p>
                      <a:pPr algn="ctr"/>
                      <a:r>
                        <a:rPr lang="fr-FR" b="1" dirty="0">
                          <a:solidFill>
                            <a:schemeClr val="bg1"/>
                          </a:solidFill>
                        </a:rPr>
                        <a:t>Méthodes automatiques</a:t>
                      </a:r>
                    </a:p>
                  </a:txBody>
                  <a:tcPr anchor="ctr"/>
                </a:tc>
                <a:tc>
                  <a:txBody>
                    <a:bodyPr/>
                    <a:lstStyle/>
                    <a:p>
                      <a:pPr algn="ctr"/>
                      <a:r>
                        <a:rPr lang="fr-FR" dirty="0"/>
                        <a:t>Peu couteux</a:t>
                      </a:r>
                    </a:p>
                    <a:p>
                      <a:pPr algn="ctr"/>
                      <a:r>
                        <a:rPr lang="fr-FR" dirty="0"/>
                        <a:t>Minimise le stress animal</a:t>
                      </a:r>
                    </a:p>
                    <a:p>
                      <a:pPr algn="ctr"/>
                      <a:r>
                        <a:rPr lang="fr-FR" dirty="0"/>
                        <a:t>Mesures fréquentes</a:t>
                      </a:r>
                    </a:p>
                  </a:txBody>
                  <a:tcPr anchor="ctr"/>
                </a:tc>
                <a:tc>
                  <a:txBody>
                    <a:bodyPr/>
                    <a:lstStyle/>
                    <a:p>
                      <a:pPr algn="ctr"/>
                      <a:r>
                        <a:rPr lang="fr-FR" dirty="0"/>
                        <a:t>Installation</a:t>
                      </a:r>
                    </a:p>
                  </a:txBody>
                  <a:tcPr anchor="ctr"/>
                </a:tc>
                <a:extLst>
                  <a:ext uri="{0D108BD9-81ED-4DB2-BD59-A6C34878D82A}">
                    <a16:rowId xmlns:a16="http://schemas.microsoft.com/office/drawing/2014/main" val="4075107926"/>
                  </a:ext>
                </a:extLst>
              </a:tr>
            </a:tbl>
          </a:graphicData>
        </a:graphic>
      </p:graphicFrame>
      <p:sp>
        <p:nvSpPr>
          <p:cNvPr id="6" name="Espace réservé du numéro de diapositive 4">
            <a:extLst>
              <a:ext uri="{FF2B5EF4-FFF2-40B4-BE49-F238E27FC236}">
                <a16:creationId xmlns:a16="http://schemas.microsoft.com/office/drawing/2014/main" id="{C81EB57A-A246-0627-8A88-8196DB6A7648}"/>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3</a:t>
            </a:fld>
            <a:endParaRPr lang="fr-FR"/>
          </a:p>
        </p:txBody>
      </p:sp>
    </p:spTree>
    <p:extLst>
      <p:ext uri="{BB962C8B-B14F-4D97-AF65-F5344CB8AC3E}">
        <p14:creationId xmlns:p14="http://schemas.microsoft.com/office/powerpoint/2010/main" val="2786891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ED233F-B047-1CA1-5705-793DB7E2F9EC}"/>
              </a:ext>
            </a:extLst>
          </p:cNvPr>
          <p:cNvSpPr>
            <a:spLocks noGrp="1"/>
          </p:cNvSpPr>
          <p:nvPr>
            <p:ph type="title"/>
          </p:nvPr>
        </p:nvSpPr>
        <p:spPr/>
        <p:txBody>
          <a:bodyPr/>
          <a:lstStyle/>
          <a:p>
            <a:r>
              <a:rPr lang="fr-FR" dirty="0"/>
              <a:t>Un jeu de données en 2 parties</a:t>
            </a:r>
          </a:p>
        </p:txBody>
      </p:sp>
      <p:sp>
        <p:nvSpPr>
          <p:cNvPr id="3" name="Espace réservé du contenu 2">
            <a:extLst>
              <a:ext uri="{FF2B5EF4-FFF2-40B4-BE49-F238E27FC236}">
                <a16:creationId xmlns:a16="http://schemas.microsoft.com/office/drawing/2014/main" id="{AD1D13A4-95E5-9196-44CD-A014D1855B1B}"/>
              </a:ext>
            </a:extLst>
          </p:cNvPr>
          <p:cNvSpPr>
            <a:spLocks noGrp="1"/>
          </p:cNvSpPr>
          <p:nvPr>
            <p:ph idx="1"/>
          </p:nvPr>
        </p:nvSpPr>
        <p:spPr>
          <a:xfrm>
            <a:off x="677334" y="1395045"/>
            <a:ext cx="8596668" cy="400055"/>
          </a:xfrm>
        </p:spPr>
        <p:txBody>
          <a:bodyPr/>
          <a:lstStyle/>
          <a:p>
            <a:r>
              <a:rPr lang="fr-FR" dirty="0"/>
              <a:t>Un tableau de données :</a:t>
            </a:r>
          </a:p>
          <a:p>
            <a:pPr marL="0" indent="0">
              <a:buNone/>
            </a:pPr>
            <a:endParaRPr lang="fr-FR" dirty="0"/>
          </a:p>
        </p:txBody>
      </p:sp>
      <p:graphicFrame>
        <p:nvGraphicFramePr>
          <p:cNvPr id="14" name="Tableau 13">
            <a:extLst>
              <a:ext uri="{FF2B5EF4-FFF2-40B4-BE49-F238E27FC236}">
                <a16:creationId xmlns:a16="http://schemas.microsoft.com/office/drawing/2014/main" id="{3C018298-3203-AD89-791E-83E9103A9F63}"/>
              </a:ext>
            </a:extLst>
          </p:cNvPr>
          <p:cNvGraphicFramePr>
            <a:graphicFrameLocks noGrp="1"/>
          </p:cNvGraphicFramePr>
          <p:nvPr>
            <p:extLst>
              <p:ext uri="{D42A27DB-BD31-4B8C-83A1-F6EECF244321}">
                <p14:modId xmlns:p14="http://schemas.microsoft.com/office/powerpoint/2010/main" val="2551790453"/>
              </p:ext>
            </p:extLst>
          </p:nvPr>
        </p:nvGraphicFramePr>
        <p:xfrm>
          <a:off x="235888" y="1795100"/>
          <a:ext cx="11129953" cy="1314342"/>
        </p:xfrm>
        <a:graphic>
          <a:graphicData uri="http://schemas.openxmlformats.org/drawingml/2006/table">
            <a:tbl>
              <a:tblPr firstRow="1" firstCol="1" bandRow="1">
                <a:tableStyleId>{5C22544A-7EE6-4342-B048-85BDC9FD1C3A}</a:tableStyleId>
              </a:tblPr>
              <a:tblGrid>
                <a:gridCol w="384493">
                  <a:extLst>
                    <a:ext uri="{9D8B030D-6E8A-4147-A177-3AD203B41FA5}">
                      <a16:colId xmlns:a16="http://schemas.microsoft.com/office/drawing/2014/main" val="358991209"/>
                    </a:ext>
                  </a:extLst>
                </a:gridCol>
                <a:gridCol w="1790910">
                  <a:extLst>
                    <a:ext uri="{9D8B030D-6E8A-4147-A177-3AD203B41FA5}">
                      <a16:colId xmlns:a16="http://schemas.microsoft.com/office/drawing/2014/main" val="3283324832"/>
                    </a:ext>
                  </a:extLst>
                </a:gridCol>
                <a:gridCol w="1790910">
                  <a:extLst>
                    <a:ext uri="{9D8B030D-6E8A-4147-A177-3AD203B41FA5}">
                      <a16:colId xmlns:a16="http://schemas.microsoft.com/office/drawing/2014/main" val="2173636616"/>
                    </a:ext>
                  </a:extLst>
                </a:gridCol>
                <a:gridCol w="1790910">
                  <a:extLst>
                    <a:ext uri="{9D8B030D-6E8A-4147-A177-3AD203B41FA5}">
                      <a16:colId xmlns:a16="http://schemas.microsoft.com/office/drawing/2014/main" val="3434795619"/>
                    </a:ext>
                  </a:extLst>
                </a:gridCol>
                <a:gridCol w="1790910">
                  <a:extLst>
                    <a:ext uri="{9D8B030D-6E8A-4147-A177-3AD203B41FA5}">
                      <a16:colId xmlns:a16="http://schemas.microsoft.com/office/drawing/2014/main" val="912932792"/>
                    </a:ext>
                  </a:extLst>
                </a:gridCol>
                <a:gridCol w="1790910">
                  <a:extLst>
                    <a:ext uri="{9D8B030D-6E8A-4147-A177-3AD203B41FA5}">
                      <a16:colId xmlns:a16="http://schemas.microsoft.com/office/drawing/2014/main" val="3937299713"/>
                    </a:ext>
                  </a:extLst>
                </a:gridCol>
                <a:gridCol w="1790910">
                  <a:extLst>
                    <a:ext uri="{9D8B030D-6E8A-4147-A177-3AD203B41FA5}">
                      <a16:colId xmlns:a16="http://schemas.microsoft.com/office/drawing/2014/main" val="2430663662"/>
                    </a:ext>
                  </a:extLst>
                </a:gridCol>
              </a:tblGrid>
              <a:tr h="438114">
                <a:tc>
                  <a:txBody>
                    <a:bodyPr/>
                    <a:lstStyle/>
                    <a:p>
                      <a:pPr algn="ctr"/>
                      <a:endParaRPr lang="fr-FR" dirty="0"/>
                    </a:p>
                  </a:txBody>
                  <a:tcPr anchor="ctr">
                    <a:noFill/>
                  </a:tcPr>
                </a:tc>
                <a:tc>
                  <a:txBody>
                    <a:bodyPr/>
                    <a:lstStyle/>
                    <a:p>
                      <a:pPr algn="ctr"/>
                      <a:r>
                        <a:rPr lang="fr-FR" dirty="0" err="1"/>
                        <a:t>sex</a:t>
                      </a:r>
                      <a:endParaRPr lang="fr-FR" dirty="0"/>
                    </a:p>
                  </a:txBody>
                  <a:tcPr anchor="ctr"/>
                </a:tc>
                <a:tc>
                  <a:txBody>
                    <a:bodyPr/>
                    <a:lstStyle/>
                    <a:p>
                      <a:pPr algn="ctr"/>
                      <a:r>
                        <a:rPr lang="fr-FR" dirty="0" err="1"/>
                        <a:t>color</a:t>
                      </a:r>
                      <a:endParaRPr lang="fr-FR" dirty="0"/>
                    </a:p>
                  </a:txBody>
                  <a:tcPr anchor="ctr"/>
                </a:tc>
                <a:tc>
                  <a:txBody>
                    <a:bodyPr/>
                    <a:lstStyle/>
                    <a:p>
                      <a:pPr algn="ctr"/>
                      <a:r>
                        <a:rPr lang="fr-FR" dirty="0" err="1"/>
                        <a:t>breed</a:t>
                      </a:r>
                      <a:endParaRPr lang="fr-FR" dirty="0"/>
                    </a:p>
                  </a:txBody>
                  <a:tcPr anchor="ctr"/>
                </a:tc>
                <a:tc>
                  <a:txBody>
                    <a:bodyPr/>
                    <a:lstStyle/>
                    <a:p>
                      <a:pPr algn="ctr"/>
                      <a:r>
                        <a:rPr lang="fr-FR" dirty="0" err="1"/>
                        <a:t>age_in_year</a:t>
                      </a:r>
                      <a:endParaRPr lang="fr-FR" dirty="0"/>
                    </a:p>
                  </a:txBody>
                  <a:tcPr anchor="ctr"/>
                </a:tc>
                <a:tc>
                  <a:txBody>
                    <a:bodyPr/>
                    <a:lstStyle/>
                    <a:p>
                      <a:pPr algn="ctr"/>
                      <a:r>
                        <a:rPr lang="fr-FR" dirty="0" err="1"/>
                        <a:t>height_in_inch</a:t>
                      </a:r>
                      <a:endParaRPr lang="fr-FR" dirty="0"/>
                    </a:p>
                  </a:txBody>
                  <a:tcPr anchor="ctr"/>
                </a:tc>
                <a:tc>
                  <a:txBody>
                    <a:bodyPr/>
                    <a:lstStyle/>
                    <a:p>
                      <a:pPr algn="ctr"/>
                      <a:r>
                        <a:rPr lang="fr-FR" dirty="0" err="1"/>
                        <a:t>weight_factor</a:t>
                      </a:r>
                      <a:endParaRPr lang="fr-FR" dirty="0"/>
                    </a:p>
                  </a:txBody>
                  <a:tcPr anchor="ctr"/>
                </a:tc>
                <a:extLst>
                  <a:ext uri="{0D108BD9-81ED-4DB2-BD59-A6C34878D82A}">
                    <a16:rowId xmlns:a16="http://schemas.microsoft.com/office/drawing/2014/main" val="2657712775"/>
                  </a:ext>
                </a:extLst>
              </a:tr>
              <a:tr h="438114">
                <a:tc>
                  <a:txBody>
                    <a:bodyPr/>
                    <a:lstStyle/>
                    <a:p>
                      <a:pPr algn="ctr"/>
                      <a:r>
                        <a:rPr lang="fr-FR" dirty="0"/>
                        <a:t>1</a:t>
                      </a:r>
                    </a:p>
                  </a:txBody>
                  <a:tcPr anchor="ctr"/>
                </a:tc>
                <a:tc>
                  <a:txBody>
                    <a:bodyPr/>
                    <a:lstStyle/>
                    <a:p>
                      <a:pPr algn="ctr"/>
                      <a:r>
                        <a:rPr lang="fr-FR" dirty="0"/>
                        <a:t>MALE_BULL</a:t>
                      </a:r>
                    </a:p>
                  </a:txBody>
                  <a:tcPr anchor="ctr"/>
                </a:tc>
                <a:tc>
                  <a:txBody>
                    <a:bodyPr/>
                    <a:lstStyle/>
                    <a:p>
                      <a:pPr algn="ctr"/>
                      <a:r>
                        <a:rPr lang="fr-FR" dirty="0"/>
                        <a:t>RED</a:t>
                      </a:r>
                    </a:p>
                  </a:txBody>
                  <a:tcPr anchor="ctr"/>
                </a:tc>
                <a:tc>
                  <a:txBody>
                    <a:bodyPr/>
                    <a:lstStyle/>
                    <a:p>
                      <a:pPr algn="ctr"/>
                      <a:r>
                        <a:rPr lang="fr-FR" dirty="0"/>
                        <a:t>LOCAL</a:t>
                      </a:r>
                    </a:p>
                  </a:txBody>
                  <a:tcPr anchor="ctr"/>
                </a:tc>
                <a:tc>
                  <a:txBody>
                    <a:bodyPr/>
                    <a:lstStyle/>
                    <a:p>
                      <a:pPr algn="ctr"/>
                      <a:r>
                        <a:rPr lang="fr-FR" dirty="0"/>
                        <a:t>2.0</a:t>
                      </a:r>
                    </a:p>
                  </a:txBody>
                  <a:tcPr anchor="ctr"/>
                </a:tc>
                <a:tc>
                  <a:txBody>
                    <a:bodyPr/>
                    <a:lstStyle/>
                    <a:p>
                      <a:pPr algn="ctr"/>
                      <a:r>
                        <a:rPr lang="fr-FR" dirty="0"/>
                        <a:t>50.9</a:t>
                      </a:r>
                    </a:p>
                  </a:txBody>
                  <a:tcPr anchor="ctr"/>
                </a:tc>
                <a:tc>
                  <a:txBody>
                    <a:bodyPr/>
                    <a:lstStyle/>
                    <a:p>
                      <a:pPr algn="ctr"/>
                      <a:r>
                        <a:rPr lang="fr-FR" dirty="0"/>
                        <a:t>240-275</a:t>
                      </a:r>
                    </a:p>
                  </a:txBody>
                  <a:tcPr anchor="ctr"/>
                </a:tc>
                <a:extLst>
                  <a:ext uri="{0D108BD9-81ED-4DB2-BD59-A6C34878D82A}">
                    <a16:rowId xmlns:a16="http://schemas.microsoft.com/office/drawing/2014/main" val="2217195939"/>
                  </a:ext>
                </a:extLst>
              </a:tr>
              <a:tr h="438114">
                <a:tc>
                  <a:txBody>
                    <a:bodyPr/>
                    <a:lstStyle/>
                    <a:p>
                      <a:pPr algn="ctr"/>
                      <a:r>
                        <a:rPr lang="fr-FR" dirty="0"/>
                        <a:t>2</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t>MALE_BULL</a:t>
                      </a:r>
                    </a:p>
                  </a:txBody>
                  <a:tcPr anchor="ctr"/>
                </a:tc>
                <a:tc>
                  <a:txBody>
                    <a:bodyPr/>
                    <a:lstStyle/>
                    <a:p>
                      <a:pPr algn="ctr"/>
                      <a:r>
                        <a:rPr lang="fr-FR" dirty="0"/>
                        <a:t>NON_RED</a:t>
                      </a:r>
                    </a:p>
                  </a:txBody>
                  <a:tcPr anchor="ctr"/>
                </a:tc>
                <a:tc>
                  <a:txBody>
                    <a:bodyPr/>
                    <a:lstStyle/>
                    <a:p>
                      <a:pPr algn="ctr"/>
                      <a:r>
                        <a:rPr lang="fr-FR" dirty="0"/>
                        <a:t>LOCAL</a:t>
                      </a:r>
                    </a:p>
                  </a:txBody>
                  <a:tcPr anchor="ctr"/>
                </a:tc>
                <a:tc>
                  <a:txBody>
                    <a:bodyPr/>
                    <a:lstStyle/>
                    <a:p>
                      <a:pPr algn="ctr"/>
                      <a:r>
                        <a:rPr lang="fr-FR" dirty="0"/>
                        <a:t>2.0</a:t>
                      </a:r>
                    </a:p>
                  </a:txBody>
                  <a:tcPr anchor="ctr"/>
                </a:tc>
                <a:tc>
                  <a:txBody>
                    <a:bodyPr/>
                    <a:lstStyle/>
                    <a:p>
                      <a:pPr algn="ctr"/>
                      <a:r>
                        <a:rPr lang="fr-FR" dirty="0"/>
                        <a:t>52.0</a:t>
                      </a:r>
                    </a:p>
                  </a:txBody>
                  <a:tcPr anchor="ctr"/>
                </a:tc>
                <a:tc>
                  <a:txBody>
                    <a:bodyPr/>
                    <a:lstStyle/>
                    <a:p>
                      <a:pPr algn="ctr"/>
                      <a:r>
                        <a:rPr lang="fr-FR" dirty="0"/>
                        <a:t>240-275</a:t>
                      </a:r>
                    </a:p>
                  </a:txBody>
                  <a:tcPr anchor="ctr"/>
                </a:tc>
                <a:extLst>
                  <a:ext uri="{0D108BD9-81ED-4DB2-BD59-A6C34878D82A}">
                    <a16:rowId xmlns:a16="http://schemas.microsoft.com/office/drawing/2014/main" val="3903756424"/>
                  </a:ext>
                </a:extLst>
              </a:tr>
            </a:tbl>
          </a:graphicData>
        </a:graphic>
      </p:graphicFrame>
      <p:sp>
        <p:nvSpPr>
          <p:cNvPr id="17" name="Espace réservé du numéro de diapositive 4">
            <a:extLst>
              <a:ext uri="{FF2B5EF4-FFF2-40B4-BE49-F238E27FC236}">
                <a16:creationId xmlns:a16="http://schemas.microsoft.com/office/drawing/2014/main" id="{88EA32DC-72A5-30B4-DBD9-DC067B9FD138}"/>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4</a:t>
            </a:fld>
            <a:endParaRPr lang="fr-FR"/>
          </a:p>
        </p:txBody>
      </p:sp>
    </p:spTree>
    <p:extLst>
      <p:ext uri="{BB962C8B-B14F-4D97-AF65-F5344CB8AC3E}">
        <p14:creationId xmlns:p14="http://schemas.microsoft.com/office/powerpoint/2010/main" val="3511481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8C17C-89BA-BAD3-6CC0-6C865FB7F15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B5608F8-778B-9C18-89F6-7E8D36B36236}"/>
              </a:ext>
            </a:extLst>
          </p:cNvPr>
          <p:cNvSpPr>
            <a:spLocks noGrp="1"/>
          </p:cNvSpPr>
          <p:nvPr>
            <p:ph type="title"/>
          </p:nvPr>
        </p:nvSpPr>
        <p:spPr/>
        <p:txBody>
          <a:bodyPr/>
          <a:lstStyle/>
          <a:p>
            <a:r>
              <a:rPr lang="fr-FR" dirty="0"/>
              <a:t>Un jeu de données en 2 parties</a:t>
            </a:r>
          </a:p>
        </p:txBody>
      </p:sp>
      <p:sp>
        <p:nvSpPr>
          <p:cNvPr id="3" name="Espace réservé du contenu 2">
            <a:extLst>
              <a:ext uri="{FF2B5EF4-FFF2-40B4-BE49-F238E27FC236}">
                <a16:creationId xmlns:a16="http://schemas.microsoft.com/office/drawing/2014/main" id="{111ECB91-48F7-6C5B-947F-C5951F780118}"/>
              </a:ext>
            </a:extLst>
          </p:cNvPr>
          <p:cNvSpPr>
            <a:spLocks noGrp="1"/>
          </p:cNvSpPr>
          <p:nvPr>
            <p:ph idx="1"/>
          </p:nvPr>
        </p:nvSpPr>
        <p:spPr>
          <a:xfrm>
            <a:off x="677334" y="1395045"/>
            <a:ext cx="8596668" cy="3880773"/>
          </a:xfrm>
        </p:spPr>
        <p:txBody>
          <a:bodyPr/>
          <a:lstStyle/>
          <a:p>
            <a:r>
              <a:rPr lang="fr-FR" dirty="0"/>
              <a:t>Un tableau de données :</a:t>
            </a:r>
          </a:p>
          <a:p>
            <a:endParaRPr lang="fr-FR" dirty="0"/>
          </a:p>
          <a:p>
            <a:endParaRPr lang="fr-FR" dirty="0"/>
          </a:p>
          <a:p>
            <a:endParaRPr lang="fr-FR" dirty="0"/>
          </a:p>
          <a:p>
            <a:endParaRPr lang="fr-FR" dirty="0"/>
          </a:p>
          <a:p>
            <a:r>
              <a:rPr lang="fr-FR" dirty="0"/>
              <a:t>Des images :</a:t>
            </a:r>
          </a:p>
          <a:p>
            <a:pPr marL="457200" lvl="1" indent="0">
              <a:buNone/>
            </a:pPr>
            <a:r>
              <a:rPr lang="fr-FR" dirty="0"/>
              <a:t>4 images par vaches sous 4 angles différents</a:t>
            </a:r>
          </a:p>
        </p:txBody>
      </p:sp>
      <p:pic>
        <p:nvPicPr>
          <p:cNvPr id="7" name="Image 6" descr="Une image contenant mammifère, bovin, bétail, plein air&#10;&#10;Description générée automatiquement">
            <a:extLst>
              <a:ext uri="{FF2B5EF4-FFF2-40B4-BE49-F238E27FC236}">
                <a16:creationId xmlns:a16="http://schemas.microsoft.com/office/drawing/2014/main" id="{913E355E-4D06-C058-6E71-B11B9B3498A3}"/>
              </a:ext>
            </a:extLst>
          </p:cNvPr>
          <p:cNvPicPr>
            <a:picLocks noChangeAspect="1"/>
          </p:cNvPicPr>
          <p:nvPr/>
        </p:nvPicPr>
        <p:blipFill>
          <a:blip r:embed="rId2"/>
          <a:stretch>
            <a:fillRect/>
          </a:stretch>
        </p:blipFill>
        <p:spPr>
          <a:xfrm>
            <a:off x="357998" y="4235873"/>
            <a:ext cx="2560000" cy="1440000"/>
          </a:xfrm>
          <a:prstGeom prst="rect">
            <a:avLst/>
          </a:prstGeom>
        </p:spPr>
      </p:pic>
      <p:pic>
        <p:nvPicPr>
          <p:cNvPr id="9" name="Image 8" descr="Une image contenant mammifère, bovin, bétail, plein air&#10;&#10;Description générée automatiquement">
            <a:extLst>
              <a:ext uri="{FF2B5EF4-FFF2-40B4-BE49-F238E27FC236}">
                <a16:creationId xmlns:a16="http://schemas.microsoft.com/office/drawing/2014/main" id="{4BBA4E50-4F84-DC16-D2FA-776CC5BB9C08}"/>
              </a:ext>
            </a:extLst>
          </p:cNvPr>
          <p:cNvPicPr>
            <a:picLocks noChangeAspect="1"/>
          </p:cNvPicPr>
          <p:nvPr/>
        </p:nvPicPr>
        <p:blipFill>
          <a:blip r:embed="rId3"/>
          <a:stretch>
            <a:fillRect/>
          </a:stretch>
        </p:blipFill>
        <p:spPr>
          <a:xfrm>
            <a:off x="8762789" y="4235873"/>
            <a:ext cx="2560000" cy="1440000"/>
          </a:xfrm>
          <a:prstGeom prst="rect">
            <a:avLst/>
          </a:prstGeom>
        </p:spPr>
      </p:pic>
      <p:pic>
        <p:nvPicPr>
          <p:cNvPr id="11" name="Image 10" descr="Une image contenant mammifère, plein air, bovin, bétail&#10;&#10;Description générée automatiquement">
            <a:extLst>
              <a:ext uri="{FF2B5EF4-FFF2-40B4-BE49-F238E27FC236}">
                <a16:creationId xmlns:a16="http://schemas.microsoft.com/office/drawing/2014/main" id="{9017B979-580E-DE37-EC1C-1ADC006E9C68}"/>
              </a:ext>
            </a:extLst>
          </p:cNvPr>
          <p:cNvPicPr>
            <a:picLocks noChangeAspect="1"/>
          </p:cNvPicPr>
          <p:nvPr/>
        </p:nvPicPr>
        <p:blipFill>
          <a:blip r:embed="rId4"/>
          <a:stretch>
            <a:fillRect/>
          </a:stretch>
        </p:blipFill>
        <p:spPr>
          <a:xfrm>
            <a:off x="5961192" y="4235873"/>
            <a:ext cx="2560000" cy="1440000"/>
          </a:xfrm>
          <a:prstGeom prst="rect">
            <a:avLst/>
          </a:prstGeom>
        </p:spPr>
      </p:pic>
      <p:pic>
        <p:nvPicPr>
          <p:cNvPr id="13" name="Image 12" descr="Une image contenant mammifère, bovin, bétail, plein air&#10;&#10;Description générée automatiquement">
            <a:extLst>
              <a:ext uri="{FF2B5EF4-FFF2-40B4-BE49-F238E27FC236}">
                <a16:creationId xmlns:a16="http://schemas.microsoft.com/office/drawing/2014/main" id="{59A5FE54-B487-E85A-14D5-786E3B28F940}"/>
              </a:ext>
            </a:extLst>
          </p:cNvPr>
          <p:cNvPicPr>
            <a:picLocks noChangeAspect="1"/>
          </p:cNvPicPr>
          <p:nvPr/>
        </p:nvPicPr>
        <p:blipFill>
          <a:blip r:embed="rId5"/>
          <a:stretch>
            <a:fillRect/>
          </a:stretch>
        </p:blipFill>
        <p:spPr>
          <a:xfrm>
            <a:off x="3159595" y="4235873"/>
            <a:ext cx="2560000" cy="1440000"/>
          </a:xfrm>
          <a:prstGeom prst="rect">
            <a:avLst/>
          </a:prstGeom>
        </p:spPr>
      </p:pic>
      <p:graphicFrame>
        <p:nvGraphicFramePr>
          <p:cNvPr id="4" name="Tableau 3">
            <a:extLst>
              <a:ext uri="{FF2B5EF4-FFF2-40B4-BE49-F238E27FC236}">
                <a16:creationId xmlns:a16="http://schemas.microsoft.com/office/drawing/2014/main" id="{AF2B8928-93BF-E765-374B-5347B09A1EC3}"/>
              </a:ext>
            </a:extLst>
          </p:cNvPr>
          <p:cNvGraphicFramePr>
            <a:graphicFrameLocks noGrp="1"/>
          </p:cNvGraphicFramePr>
          <p:nvPr>
            <p:extLst>
              <p:ext uri="{D42A27DB-BD31-4B8C-83A1-F6EECF244321}">
                <p14:modId xmlns:p14="http://schemas.microsoft.com/office/powerpoint/2010/main" val="585690016"/>
              </p:ext>
            </p:extLst>
          </p:nvPr>
        </p:nvGraphicFramePr>
        <p:xfrm>
          <a:off x="235888" y="1795100"/>
          <a:ext cx="11129953" cy="1314342"/>
        </p:xfrm>
        <a:graphic>
          <a:graphicData uri="http://schemas.openxmlformats.org/drawingml/2006/table">
            <a:tbl>
              <a:tblPr firstRow="1" firstCol="1" bandRow="1">
                <a:tableStyleId>{5C22544A-7EE6-4342-B048-85BDC9FD1C3A}</a:tableStyleId>
              </a:tblPr>
              <a:tblGrid>
                <a:gridCol w="384493">
                  <a:extLst>
                    <a:ext uri="{9D8B030D-6E8A-4147-A177-3AD203B41FA5}">
                      <a16:colId xmlns:a16="http://schemas.microsoft.com/office/drawing/2014/main" val="358991209"/>
                    </a:ext>
                  </a:extLst>
                </a:gridCol>
                <a:gridCol w="1790910">
                  <a:extLst>
                    <a:ext uri="{9D8B030D-6E8A-4147-A177-3AD203B41FA5}">
                      <a16:colId xmlns:a16="http://schemas.microsoft.com/office/drawing/2014/main" val="3283324832"/>
                    </a:ext>
                  </a:extLst>
                </a:gridCol>
                <a:gridCol w="1790910">
                  <a:extLst>
                    <a:ext uri="{9D8B030D-6E8A-4147-A177-3AD203B41FA5}">
                      <a16:colId xmlns:a16="http://schemas.microsoft.com/office/drawing/2014/main" val="2173636616"/>
                    </a:ext>
                  </a:extLst>
                </a:gridCol>
                <a:gridCol w="1790910">
                  <a:extLst>
                    <a:ext uri="{9D8B030D-6E8A-4147-A177-3AD203B41FA5}">
                      <a16:colId xmlns:a16="http://schemas.microsoft.com/office/drawing/2014/main" val="3434795619"/>
                    </a:ext>
                  </a:extLst>
                </a:gridCol>
                <a:gridCol w="1790910">
                  <a:extLst>
                    <a:ext uri="{9D8B030D-6E8A-4147-A177-3AD203B41FA5}">
                      <a16:colId xmlns:a16="http://schemas.microsoft.com/office/drawing/2014/main" val="912932792"/>
                    </a:ext>
                  </a:extLst>
                </a:gridCol>
                <a:gridCol w="1790910">
                  <a:extLst>
                    <a:ext uri="{9D8B030D-6E8A-4147-A177-3AD203B41FA5}">
                      <a16:colId xmlns:a16="http://schemas.microsoft.com/office/drawing/2014/main" val="3937299713"/>
                    </a:ext>
                  </a:extLst>
                </a:gridCol>
                <a:gridCol w="1790910">
                  <a:extLst>
                    <a:ext uri="{9D8B030D-6E8A-4147-A177-3AD203B41FA5}">
                      <a16:colId xmlns:a16="http://schemas.microsoft.com/office/drawing/2014/main" val="2430663662"/>
                    </a:ext>
                  </a:extLst>
                </a:gridCol>
              </a:tblGrid>
              <a:tr h="438114">
                <a:tc>
                  <a:txBody>
                    <a:bodyPr/>
                    <a:lstStyle/>
                    <a:p>
                      <a:pPr algn="ctr"/>
                      <a:endParaRPr lang="fr-FR" dirty="0"/>
                    </a:p>
                  </a:txBody>
                  <a:tcPr anchor="ctr">
                    <a:noFill/>
                  </a:tcPr>
                </a:tc>
                <a:tc>
                  <a:txBody>
                    <a:bodyPr/>
                    <a:lstStyle/>
                    <a:p>
                      <a:pPr algn="ctr"/>
                      <a:r>
                        <a:rPr lang="fr-FR" dirty="0" err="1"/>
                        <a:t>sex</a:t>
                      </a:r>
                      <a:endParaRPr lang="fr-FR" dirty="0"/>
                    </a:p>
                  </a:txBody>
                  <a:tcPr anchor="ctr"/>
                </a:tc>
                <a:tc>
                  <a:txBody>
                    <a:bodyPr/>
                    <a:lstStyle/>
                    <a:p>
                      <a:pPr algn="ctr"/>
                      <a:r>
                        <a:rPr lang="fr-FR" dirty="0" err="1"/>
                        <a:t>color</a:t>
                      </a:r>
                      <a:endParaRPr lang="fr-FR" dirty="0"/>
                    </a:p>
                  </a:txBody>
                  <a:tcPr anchor="ctr"/>
                </a:tc>
                <a:tc>
                  <a:txBody>
                    <a:bodyPr/>
                    <a:lstStyle/>
                    <a:p>
                      <a:pPr algn="ctr"/>
                      <a:r>
                        <a:rPr lang="fr-FR" dirty="0" err="1"/>
                        <a:t>breed</a:t>
                      </a:r>
                      <a:endParaRPr lang="fr-FR" dirty="0"/>
                    </a:p>
                  </a:txBody>
                  <a:tcPr anchor="ctr"/>
                </a:tc>
                <a:tc>
                  <a:txBody>
                    <a:bodyPr/>
                    <a:lstStyle/>
                    <a:p>
                      <a:pPr algn="ctr"/>
                      <a:r>
                        <a:rPr lang="fr-FR" dirty="0" err="1"/>
                        <a:t>age_in_year</a:t>
                      </a:r>
                      <a:endParaRPr lang="fr-FR" dirty="0"/>
                    </a:p>
                  </a:txBody>
                  <a:tcPr anchor="ctr"/>
                </a:tc>
                <a:tc>
                  <a:txBody>
                    <a:bodyPr/>
                    <a:lstStyle/>
                    <a:p>
                      <a:pPr algn="ctr"/>
                      <a:r>
                        <a:rPr lang="fr-FR" dirty="0" err="1"/>
                        <a:t>height_in_inch</a:t>
                      </a:r>
                      <a:endParaRPr lang="fr-FR" dirty="0"/>
                    </a:p>
                  </a:txBody>
                  <a:tcPr anchor="ctr"/>
                </a:tc>
                <a:tc>
                  <a:txBody>
                    <a:bodyPr/>
                    <a:lstStyle/>
                    <a:p>
                      <a:pPr algn="ctr"/>
                      <a:r>
                        <a:rPr lang="fr-FR" dirty="0" err="1"/>
                        <a:t>weight_factor</a:t>
                      </a:r>
                      <a:endParaRPr lang="fr-FR" dirty="0"/>
                    </a:p>
                  </a:txBody>
                  <a:tcPr anchor="ctr"/>
                </a:tc>
                <a:extLst>
                  <a:ext uri="{0D108BD9-81ED-4DB2-BD59-A6C34878D82A}">
                    <a16:rowId xmlns:a16="http://schemas.microsoft.com/office/drawing/2014/main" val="2657712775"/>
                  </a:ext>
                </a:extLst>
              </a:tr>
              <a:tr h="438114">
                <a:tc>
                  <a:txBody>
                    <a:bodyPr/>
                    <a:lstStyle/>
                    <a:p>
                      <a:pPr algn="ctr"/>
                      <a:r>
                        <a:rPr lang="fr-FR" dirty="0"/>
                        <a:t>1</a:t>
                      </a:r>
                    </a:p>
                  </a:txBody>
                  <a:tcPr anchor="ctr"/>
                </a:tc>
                <a:tc>
                  <a:txBody>
                    <a:bodyPr/>
                    <a:lstStyle/>
                    <a:p>
                      <a:pPr algn="ctr"/>
                      <a:r>
                        <a:rPr lang="fr-FR" dirty="0"/>
                        <a:t>MALE_BULL</a:t>
                      </a:r>
                    </a:p>
                  </a:txBody>
                  <a:tcPr anchor="ctr"/>
                </a:tc>
                <a:tc>
                  <a:txBody>
                    <a:bodyPr/>
                    <a:lstStyle/>
                    <a:p>
                      <a:pPr algn="ctr"/>
                      <a:r>
                        <a:rPr lang="fr-FR" dirty="0"/>
                        <a:t>RED</a:t>
                      </a:r>
                    </a:p>
                  </a:txBody>
                  <a:tcPr anchor="ctr"/>
                </a:tc>
                <a:tc>
                  <a:txBody>
                    <a:bodyPr/>
                    <a:lstStyle/>
                    <a:p>
                      <a:pPr algn="ctr"/>
                      <a:r>
                        <a:rPr lang="fr-FR" dirty="0"/>
                        <a:t>LOCAL</a:t>
                      </a:r>
                    </a:p>
                  </a:txBody>
                  <a:tcPr anchor="ctr"/>
                </a:tc>
                <a:tc>
                  <a:txBody>
                    <a:bodyPr/>
                    <a:lstStyle/>
                    <a:p>
                      <a:pPr algn="ctr"/>
                      <a:r>
                        <a:rPr lang="fr-FR" dirty="0"/>
                        <a:t>2.0</a:t>
                      </a:r>
                    </a:p>
                  </a:txBody>
                  <a:tcPr anchor="ctr"/>
                </a:tc>
                <a:tc>
                  <a:txBody>
                    <a:bodyPr/>
                    <a:lstStyle/>
                    <a:p>
                      <a:pPr algn="ctr"/>
                      <a:r>
                        <a:rPr lang="fr-FR" dirty="0"/>
                        <a:t>50.9</a:t>
                      </a:r>
                    </a:p>
                  </a:txBody>
                  <a:tcPr anchor="ctr"/>
                </a:tc>
                <a:tc>
                  <a:txBody>
                    <a:bodyPr/>
                    <a:lstStyle/>
                    <a:p>
                      <a:pPr algn="ctr"/>
                      <a:r>
                        <a:rPr lang="fr-FR" dirty="0"/>
                        <a:t>240-275</a:t>
                      </a:r>
                    </a:p>
                  </a:txBody>
                  <a:tcPr anchor="ctr"/>
                </a:tc>
                <a:extLst>
                  <a:ext uri="{0D108BD9-81ED-4DB2-BD59-A6C34878D82A}">
                    <a16:rowId xmlns:a16="http://schemas.microsoft.com/office/drawing/2014/main" val="2217195939"/>
                  </a:ext>
                </a:extLst>
              </a:tr>
              <a:tr h="438114">
                <a:tc>
                  <a:txBody>
                    <a:bodyPr/>
                    <a:lstStyle/>
                    <a:p>
                      <a:pPr algn="ctr"/>
                      <a:r>
                        <a:rPr lang="fr-FR" dirty="0"/>
                        <a:t>2</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t>MALE_BULL</a:t>
                      </a:r>
                    </a:p>
                  </a:txBody>
                  <a:tcPr anchor="ctr"/>
                </a:tc>
                <a:tc>
                  <a:txBody>
                    <a:bodyPr/>
                    <a:lstStyle/>
                    <a:p>
                      <a:pPr algn="ctr"/>
                      <a:r>
                        <a:rPr lang="fr-FR" dirty="0"/>
                        <a:t>NON_RED</a:t>
                      </a:r>
                    </a:p>
                  </a:txBody>
                  <a:tcPr anchor="ctr"/>
                </a:tc>
                <a:tc>
                  <a:txBody>
                    <a:bodyPr/>
                    <a:lstStyle/>
                    <a:p>
                      <a:pPr algn="ctr"/>
                      <a:r>
                        <a:rPr lang="fr-FR" dirty="0"/>
                        <a:t>LOCAL</a:t>
                      </a:r>
                    </a:p>
                  </a:txBody>
                  <a:tcPr anchor="ctr"/>
                </a:tc>
                <a:tc>
                  <a:txBody>
                    <a:bodyPr/>
                    <a:lstStyle/>
                    <a:p>
                      <a:pPr algn="ctr"/>
                      <a:r>
                        <a:rPr lang="fr-FR" dirty="0"/>
                        <a:t>2.0</a:t>
                      </a:r>
                    </a:p>
                  </a:txBody>
                  <a:tcPr anchor="ctr"/>
                </a:tc>
                <a:tc>
                  <a:txBody>
                    <a:bodyPr/>
                    <a:lstStyle/>
                    <a:p>
                      <a:pPr algn="ctr"/>
                      <a:r>
                        <a:rPr lang="fr-FR" dirty="0"/>
                        <a:t>52.0</a:t>
                      </a:r>
                    </a:p>
                  </a:txBody>
                  <a:tcPr anchor="ctr"/>
                </a:tc>
                <a:tc>
                  <a:txBody>
                    <a:bodyPr/>
                    <a:lstStyle/>
                    <a:p>
                      <a:pPr algn="ctr"/>
                      <a:r>
                        <a:rPr lang="fr-FR" dirty="0"/>
                        <a:t>240-275</a:t>
                      </a:r>
                    </a:p>
                  </a:txBody>
                  <a:tcPr anchor="ctr"/>
                </a:tc>
                <a:extLst>
                  <a:ext uri="{0D108BD9-81ED-4DB2-BD59-A6C34878D82A}">
                    <a16:rowId xmlns:a16="http://schemas.microsoft.com/office/drawing/2014/main" val="3903756424"/>
                  </a:ext>
                </a:extLst>
              </a:tr>
            </a:tbl>
          </a:graphicData>
        </a:graphic>
      </p:graphicFrame>
      <p:sp>
        <p:nvSpPr>
          <p:cNvPr id="6" name="Espace réservé du numéro de diapositive 4">
            <a:extLst>
              <a:ext uri="{FF2B5EF4-FFF2-40B4-BE49-F238E27FC236}">
                <a16:creationId xmlns:a16="http://schemas.microsoft.com/office/drawing/2014/main" id="{B80C106D-A72C-CDFF-7F72-F8BBEDD4BF0C}"/>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5</a:t>
            </a:fld>
            <a:endParaRPr lang="fr-FR"/>
          </a:p>
        </p:txBody>
      </p:sp>
    </p:spTree>
    <p:extLst>
      <p:ext uri="{BB962C8B-B14F-4D97-AF65-F5344CB8AC3E}">
        <p14:creationId xmlns:p14="http://schemas.microsoft.com/office/powerpoint/2010/main" val="2628696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3975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D3F0C1-919B-E9AD-C9F9-F3A5FE519AD1}"/>
              </a:ext>
            </a:extLst>
          </p:cNvPr>
          <p:cNvSpPr>
            <a:spLocks noGrp="1"/>
          </p:cNvSpPr>
          <p:nvPr>
            <p:ph type="title"/>
          </p:nvPr>
        </p:nvSpPr>
        <p:spPr>
          <a:xfrm>
            <a:off x="6096000" y="2357526"/>
            <a:ext cx="4620584" cy="2083946"/>
          </a:xfrm>
        </p:spPr>
        <p:txBody>
          <a:bodyPr vert="horz" lIns="91440" tIns="45720" rIns="91440" bIns="45720" rtlCol="0" anchor="b">
            <a:normAutofit/>
          </a:bodyPr>
          <a:lstStyle/>
          <a:p>
            <a:r>
              <a:rPr lang="fr-GE" dirty="0">
                <a:solidFill>
                  <a:schemeClr val="tx1"/>
                </a:solidFill>
                <a:latin typeface="Century" panose="02040604050505020304" pitchFamily="18" charset="0"/>
              </a:rPr>
              <a:t>I. Prédictions sur des features « simples »</a:t>
            </a:r>
          </a:p>
        </p:txBody>
      </p:sp>
      <p:pic>
        <p:nvPicPr>
          <p:cNvPr id="5" name="Image 4" descr="Une image contenant carré, motif, capture d’écran, Symétrie&#10;&#10;Description générée automatiquement">
            <a:extLst>
              <a:ext uri="{FF2B5EF4-FFF2-40B4-BE49-F238E27FC236}">
                <a16:creationId xmlns:a16="http://schemas.microsoft.com/office/drawing/2014/main" id="{5FCA7560-F3B6-A586-DD95-4FBE0E5FDC11}"/>
              </a:ext>
            </a:extLst>
          </p:cNvPr>
          <p:cNvPicPr>
            <a:picLocks noChangeAspect="1"/>
          </p:cNvPicPr>
          <p:nvPr/>
        </p:nvPicPr>
        <p:blipFill>
          <a:blip r:embed="rId3"/>
          <a:srcRect l="6629" r="6425"/>
          <a:stretch/>
        </p:blipFill>
        <p:spPr>
          <a:xfrm flipH="1">
            <a:off x="12316" y="-29496"/>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183137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 coins arrondis 15">
            <a:extLst>
              <a:ext uri="{FF2B5EF4-FFF2-40B4-BE49-F238E27FC236}">
                <a16:creationId xmlns:a16="http://schemas.microsoft.com/office/drawing/2014/main" id="{F01400C5-83A5-BBC6-D444-253E6E6BE4D8}"/>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2" name="Diagramme 11">
            <a:extLst>
              <a:ext uri="{FF2B5EF4-FFF2-40B4-BE49-F238E27FC236}">
                <a16:creationId xmlns:a16="http://schemas.microsoft.com/office/drawing/2014/main" id="{7B189862-BFBE-5CFE-60F1-CCADF139CD9C}"/>
              </a:ext>
            </a:extLst>
          </p:cNvPr>
          <p:cNvGraphicFramePr/>
          <p:nvPr>
            <p:extLst>
              <p:ext uri="{D42A27DB-BD31-4B8C-83A1-F6EECF244321}">
                <p14:modId xmlns:p14="http://schemas.microsoft.com/office/powerpoint/2010/main" val="177723293"/>
              </p:ext>
            </p:extLst>
          </p:nvPr>
        </p:nvGraphicFramePr>
        <p:xfrm>
          <a:off x="558140" y="1056903"/>
          <a:ext cx="9868008" cy="47704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re 3">
            <a:extLst>
              <a:ext uri="{FF2B5EF4-FFF2-40B4-BE49-F238E27FC236}">
                <a16:creationId xmlns:a16="http://schemas.microsoft.com/office/drawing/2014/main" id="{B4D932CA-2A59-E12B-C090-F1BCE2A28A67}"/>
              </a:ext>
            </a:extLst>
          </p:cNvPr>
          <p:cNvSpPr>
            <a:spLocks noGrp="1"/>
          </p:cNvSpPr>
          <p:nvPr>
            <p:ph type="title"/>
          </p:nvPr>
        </p:nvSpPr>
        <p:spPr>
          <a:xfrm>
            <a:off x="3168238" y="95036"/>
            <a:ext cx="4953000" cy="1563414"/>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2" name="Espace réservé du numéro de diapositive 6">
            <a:extLst>
              <a:ext uri="{FF2B5EF4-FFF2-40B4-BE49-F238E27FC236}">
                <a16:creationId xmlns:a16="http://schemas.microsoft.com/office/drawing/2014/main" id="{14C98A9F-35AD-D5D1-674A-5B24D32C9D09}"/>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7</a:t>
            </a:fld>
            <a:endParaRPr lang="fr-FR"/>
          </a:p>
        </p:txBody>
      </p:sp>
    </p:spTree>
    <p:extLst>
      <p:ext uri="{BB962C8B-B14F-4D97-AF65-F5344CB8AC3E}">
        <p14:creationId xmlns:p14="http://schemas.microsoft.com/office/powerpoint/2010/main" val="2379994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8AF26-1776-7214-573F-E2E71CCDD503}"/>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FC2336CE-B6C2-1615-C914-177223C077D7}"/>
              </a:ext>
            </a:extLst>
          </p:cNvPr>
          <p:cNvSpPr>
            <a:spLocks noGrp="1"/>
          </p:cNvSpPr>
          <p:nvPr>
            <p:ph type="title"/>
          </p:nvPr>
        </p:nvSpPr>
        <p:spPr>
          <a:xfrm>
            <a:off x="2747794" y="60931"/>
            <a:ext cx="6270249" cy="1027347"/>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pic>
        <p:nvPicPr>
          <p:cNvPr id="2" name="Image 1">
            <a:extLst>
              <a:ext uri="{FF2B5EF4-FFF2-40B4-BE49-F238E27FC236}">
                <a16:creationId xmlns:a16="http://schemas.microsoft.com/office/drawing/2014/main" id="{00041DBA-7390-4941-1580-B1081B6F723B}"/>
              </a:ext>
            </a:extLst>
          </p:cNvPr>
          <p:cNvPicPr>
            <a:picLocks noChangeAspect="1"/>
          </p:cNvPicPr>
          <p:nvPr/>
        </p:nvPicPr>
        <p:blipFill>
          <a:blip r:embed="rId2"/>
          <a:stretch>
            <a:fillRect/>
          </a:stretch>
        </p:blipFill>
        <p:spPr>
          <a:xfrm>
            <a:off x="46641" y="2182950"/>
            <a:ext cx="5021570" cy="2802736"/>
          </a:xfrm>
          <a:prstGeom prst="rect">
            <a:avLst/>
          </a:prstGeom>
        </p:spPr>
      </p:pic>
      <p:sp>
        <p:nvSpPr>
          <p:cNvPr id="6" name="ZoneTexte 5">
            <a:extLst>
              <a:ext uri="{FF2B5EF4-FFF2-40B4-BE49-F238E27FC236}">
                <a16:creationId xmlns:a16="http://schemas.microsoft.com/office/drawing/2014/main" id="{0E5FEEBD-46ED-74C7-BE2C-12B2B6162B62}"/>
              </a:ext>
            </a:extLst>
          </p:cNvPr>
          <p:cNvSpPr txBox="1"/>
          <p:nvPr/>
        </p:nvSpPr>
        <p:spPr>
          <a:xfrm>
            <a:off x="1549265" y="5306679"/>
            <a:ext cx="2786231" cy="338554"/>
          </a:xfrm>
          <a:prstGeom prst="rect">
            <a:avLst/>
          </a:prstGeom>
          <a:noFill/>
        </p:spPr>
        <p:txBody>
          <a:bodyPr wrap="square" rtlCol="0">
            <a:spAutoFit/>
          </a:bodyPr>
          <a:lstStyle/>
          <a:p>
            <a:r>
              <a:rPr lang="fr-FR" sz="1600" dirty="0">
                <a:latin typeface="Century" panose="02040604050505020304" pitchFamily="18" charset="0"/>
              </a:rPr>
              <a:t>Image sans prétraitement</a:t>
            </a:r>
          </a:p>
        </p:txBody>
      </p:sp>
      <p:sp>
        <p:nvSpPr>
          <p:cNvPr id="12" name="ZoneTexte 11">
            <a:extLst>
              <a:ext uri="{FF2B5EF4-FFF2-40B4-BE49-F238E27FC236}">
                <a16:creationId xmlns:a16="http://schemas.microsoft.com/office/drawing/2014/main" id="{1E858E06-0932-5812-3FF6-BB5E2E02D974}"/>
              </a:ext>
            </a:extLst>
          </p:cNvPr>
          <p:cNvSpPr txBox="1"/>
          <p:nvPr/>
        </p:nvSpPr>
        <p:spPr>
          <a:xfrm>
            <a:off x="7624927" y="4985686"/>
            <a:ext cx="2786231" cy="830997"/>
          </a:xfrm>
          <a:prstGeom prst="rect">
            <a:avLst/>
          </a:prstGeom>
          <a:noFill/>
        </p:spPr>
        <p:txBody>
          <a:bodyPr wrap="square" rtlCol="0">
            <a:spAutoFit/>
          </a:bodyPr>
          <a:lstStyle/>
          <a:p>
            <a:pPr algn="ctr"/>
            <a:r>
              <a:rPr lang="fr-FR" sz="1600" dirty="0">
                <a:latin typeface="Century" panose="02040604050505020304" pitchFamily="18" charset="0"/>
              </a:rPr>
              <a:t>Image après centrage et transformation en teinte de gris  </a:t>
            </a:r>
          </a:p>
        </p:txBody>
      </p:sp>
      <p:sp>
        <p:nvSpPr>
          <p:cNvPr id="13" name="Flèche vers la droite 12">
            <a:extLst>
              <a:ext uri="{FF2B5EF4-FFF2-40B4-BE49-F238E27FC236}">
                <a16:creationId xmlns:a16="http://schemas.microsoft.com/office/drawing/2014/main" id="{F50487F1-EFBC-AA6D-C74E-043DA403D9B5}"/>
              </a:ext>
            </a:extLst>
          </p:cNvPr>
          <p:cNvSpPr/>
          <p:nvPr/>
        </p:nvSpPr>
        <p:spPr>
          <a:xfrm>
            <a:off x="5331120" y="3384292"/>
            <a:ext cx="1103596" cy="6463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87C3380B-FDF1-B37E-0BCE-EB0BB302C2DC}"/>
              </a:ext>
            </a:extLst>
          </p:cNvPr>
          <p:cNvSpPr txBox="1"/>
          <p:nvPr/>
        </p:nvSpPr>
        <p:spPr>
          <a:xfrm>
            <a:off x="865450" y="1306789"/>
            <a:ext cx="6121830" cy="646331"/>
          </a:xfrm>
          <a:prstGeom prst="rect">
            <a:avLst/>
          </a:prstGeom>
          <a:noFill/>
        </p:spPr>
        <p:txBody>
          <a:bodyPr wrap="square">
            <a:spAutoFit/>
          </a:bodyPr>
          <a:lstStyle/>
          <a:p>
            <a:r>
              <a:rPr lang="fr-FR" sz="1800" dirty="0">
                <a:latin typeface="Century" panose="02040604050505020304" pitchFamily="18" charset="0"/>
              </a:rPr>
              <a:t>exemple sur Vache BLF 2340 image 0 </a:t>
            </a:r>
            <a:br>
              <a:rPr lang="fr-FR" sz="1800" dirty="0">
                <a:latin typeface="Century" panose="02040604050505020304" pitchFamily="18" charset="0"/>
              </a:rPr>
            </a:br>
            <a:endParaRPr lang="fr-FR" dirty="0">
              <a:latin typeface="Century" panose="02040604050505020304" pitchFamily="18" charset="0"/>
            </a:endParaRPr>
          </a:p>
        </p:txBody>
      </p:sp>
      <p:sp>
        <p:nvSpPr>
          <p:cNvPr id="17" name="Rectangle 16">
            <a:extLst>
              <a:ext uri="{FF2B5EF4-FFF2-40B4-BE49-F238E27FC236}">
                <a16:creationId xmlns:a16="http://schemas.microsoft.com/office/drawing/2014/main" id="{177A3026-4FE8-7163-E545-DB17BDB6DF36}"/>
              </a:ext>
            </a:extLst>
          </p:cNvPr>
          <p:cNvSpPr/>
          <p:nvPr/>
        </p:nvSpPr>
        <p:spPr>
          <a:xfrm>
            <a:off x="865450" y="2428875"/>
            <a:ext cx="3470046" cy="21717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19">
            <a:extLst>
              <a:ext uri="{FF2B5EF4-FFF2-40B4-BE49-F238E27FC236}">
                <a16:creationId xmlns:a16="http://schemas.microsoft.com/office/drawing/2014/main" id="{184346A7-3F00-16EF-E37D-270E48E66899}"/>
              </a:ext>
            </a:extLst>
          </p:cNvPr>
          <p:cNvCxnSpPr/>
          <p:nvPr/>
        </p:nvCxnSpPr>
        <p:spPr>
          <a:xfrm flipV="1">
            <a:off x="865450" y="2197236"/>
            <a:ext cx="5832175" cy="2316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36A0C67C-2DEF-5DCC-509E-96C46CD5B6C7}"/>
              </a:ext>
            </a:extLst>
          </p:cNvPr>
          <p:cNvCxnSpPr/>
          <p:nvPr/>
        </p:nvCxnSpPr>
        <p:spPr>
          <a:xfrm flipV="1">
            <a:off x="4335496" y="2197236"/>
            <a:ext cx="7490540" cy="2316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1488C246-4D11-360D-402F-8F3CD1220F29}"/>
              </a:ext>
            </a:extLst>
          </p:cNvPr>
          <p:cNvCxnSpPr>
            <a:cxnSpLocks/>
          </p:cNvCxnSpPr>
          <p:nvPr/>
        </p:nvCxnSpPr>
        <p:spPr>
          <a:xfrm>
            <a:off x="865450" y="4607718"/>
            <a:ext cx="5832175" cy="36368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23909188-3425-1E6B-364A-E66286CCCC7E}"/>
              </a:ext>
            </a:extLst>
          </p:cNvPr>
          <p:cNvCxnSpPr>
            <a:cxnSpLocks/>
          </p:cNvCxnSpPr>
          <p:nvPr/>
        </p:nvCxnSpPr>
        <p:spPr>
          <a:xfrm>
            <a:off x="4335496" y="4580057"/>
            <a:ext cx="7490540" cy="3415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CCD018FA-ECB2-C088-6421-97C0D9050EAD}"/>
              </a:ext>
            </a:extLst>
          </p:cNvPr>
          <p:cNvPicPr>
            <a:picLocks noChangeAspect="1"/>
          </p:cNvPicPr>
          <p:nvPr/>
        </p:nvPicPr>
        <p:blipFill>
          <a:blip r:embed="rId3"/>
          <a:stretch>
            <a:fillRect/>
          </a:stretch>
        </p:blipFill>
        <p:spPr>
          <a:xfrm>
            <a:off x="6704022" y="2197236"/>
            <a:ext cx="5128411" cy="2802736"/>
          </a:xfrm>
          <a:prstGeom prst="rect">
            <a:avLst/>
          </a:prstGeom>
        </p:spPr>
      </p:pic>
      <p:sp>
        <p:nvSpPr>
          <p:cNvPr id="18" name="Rectangle 17">
            <a:extLst>
              <a:ext uri="{FF2B5EF4-FFF2-40B4-BE49-F238E27FC236}">
                <a16:creationId xmlns:a16="http://schemas.microsoft.com/office/drawing/2014/main" id="{0C1DEFB1-8D48-4946-00D5-3B3CFCD1751D}"/>
              </a:ext>
            </a:extLst>
          </p:cNvPr>
          <p:cNvSpPr/>
          <p:nvPr/>
        </p:nvSpPr>
        <p:spPr>
          <a:xfrm>
            <a:off x="6697625" y="2197236"/>
            <a:ext cx="5128411" cy="27884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 coins arrondis 32">
            <a:extLst>
              <a:ext uri="{FF2B5EF4-FFF2-40B4-BE49-F238E27FC236}">
                <a16:creationId xmlns:a16="http://schemas.microsoft.com/office/drawing/2014/main" id="{47B19390-792C-91D8-5CB7-474B3A8E9496}"/>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E16E8E83-0850-D02B-4CE1-19537647C459}"/>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8</a:t>
            </a:fld>
            <a:endParaRPr lang="fr-FR"/>
          </a:p>
        </p:txBody>
      </p:sp>
    </p:spTree>
    <p:extLst>
      <p:ext uri="{BB962C8B-B14F-4D97-AF65-F5344CB8AC3E}">
        <p14:creationId xmlns:p14="http://schemas.microsoft.com/office/powerpoint/2010/main" val="3847859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7FD2E-95C2-6F0E-0666-2FFFDD0DCE77}"/>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A5B3253C-1818-64AD-1582-ECBBB13B284D}"/>
              </a:ext>
            </a:extLst>
          </p:cNvPr>
          <p:cNvSpPr>
            <a:spLocks noGrp="1"/>
          </p:cNvSpPr>
          <p:nvPr>
            <p:ph type="title"/>
          </p:nvPr>
        </p:nvSpPr>
        <p:spPr>
          <a:xfrm>
            <a:off x="2747794" y="60931"/>
            <a:ext cx="6270249" cy="1027347"/>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14" name="ZoneTexte 13">
            <a:extLst>
              <a:ext uri="{FF2B5EF4-FFF2-40B4-BE49-F238E27FC236}">
                <a16:creationId xmlns:a16="http://schemas.microsoft.com/office/drawing/2014/main" id="{3FA6D526-4437-3BF1-7C43-E39E34C864B9}"/>
              </a:ext>
            </a:extLst>
          </p:cNvPr>
          <p:cNvSpPr txBox="1"/>
          <p:nvPr/>
        </p:nvSpPr>
        <p:spPr>
          <a:xfrm>
            <a:off x="865450" y="1306789"/>
            <a:ext cx="6121830" cy="646331"/>
          </a:xfrm>
          <a:prstGeom prst="rect">
            <a:avLst/>
          </a:prstGeom>
          <a:noFill/>
        </p:spPr>
        <p:txBody>
          <a:bodyPr wrap="square">
            <a:spAutoFit/>
          </a:bodyPr>
          <a:lstStyle/>
          <a:p>
            <a:r>
              <a:rPr lang="fr-FR" sz="1800" dirty="0">
                <a:latin typeface="Century" panose="02040604050505020304" pitchFamily="18" charset="0"/>
              </a:rPr>
              <a:t>exemple sur Vache BLF 2340 image 0 </a:t>
            </a:r>
            <a:br>
              <a:rPr lang="fr-FR" sz="1800" dirty="0">
                <a:latin typeface="Century" panose="02040604050505020304" pitchFamily="18" charset="0"/>
              </a:rPr>
            </a:br>
            <a:endParaRPr lang="fr-FR" dirty="0">
              <a:latin typeface="Century" panose="02040604050505020304" pitchFamily="18" charset="0"/>
            </a:endParaRPr>
          </a:p>
        </p:txBody>
      </p:sp>
      <p:sp>
        <p:nvSpPr>
          <p:cNvPr id="5" name="ZoneTexte 4">
            <a:extLst>
              <a:ext uri="{FF2B5EF4-FFF2-40B4-BE49-F238E27FC236}">
                <a16:creationId xmlns:a16="http://schemas.microsoft.com/office/drawing/2014/main" id="{4A045CD9-F573-770C-E3E8-30860EE29FB7}"/>
              </a:ext>
            </a:extLst>
          </p:cNvPr>
          <p:cNvSpPr txBox="1"/>
          <p:nvPr/>
        </p:nvSpPr>
        <p:spPr>
          <a:xfrm>
            <a:off x="1454560" y="4598870"/>
            <a:ext cx="3285376" cy="261610"/>
          </a:xfrm>
          <a:prstGeom prst="rect">
            <a:avLst/>
          </a:prstGeom>
          <a:noFill/>
        </p:spPr>
        <p:txBody>
          <a:bodyPr wrap="square" rtlCol="0">
            <a:spAutoFit/>
          </a:bodyPr>
          <a:lstStyle/>
          <a:p>
            <a:r>
              <a:rPr lang="fr-FR" sz="1100" dirty="0"/>
              <a:t>Après binarisation objet que l’on obtient</a:t>
            </a:r>
          </a:p>
        </p:txBody>
      </p:sp>
      <p:sp>
        <p:nvSpPr>
          <p:cNvPr id="7" name="ZoneTexte 6">
            <a:extLst>
              <a:ext uri="{FF2B5EF4-FFF2-40B4-BE49-F238E27FC236}">
                <a16:creationId xmlns:a16="http://schemas.microsoft.com/office/drawing/2014/main" id="{745C40E8-0F9C-8249-D890-1AB7D035FD8A}"/>
              </a:ext>
            </a:extLst>
          </p:cNvPr>
          <p:cNvSpPr txBox="1"/>
          <p:nvPr/>
        </p:nvSpPr>
        <p:spPr>
          <a:xfrm>
            <a:off x="7811026" y="4732542"/>
            <a:ext cx="3285376" cy="261610"/>
          </a:xfrm>
          <a:prstGeom prst="rect">
            <a:avLst/>
          </a:prstGeom>
          <a:noFill/>
        </p:spPr>
        <p:txBody>
          <a:bodyPr wrap="square" rtlCol="0">
            <a:spAutoFit/>
          </a:bodyPr>
          <a:lstStyle/>
          <a:p>
            <a:pPr algn="ctr"/>
            <a:r>
              <a:rPr lang="fr-FR" sz="1100" dirty="0"/>
              <a:t>opposé de l’image précédente (1-image)</a:t>
            </a:r>
          </a:p>
        </p:txBody>
      </p:sp>
      <p:pic>
        <p:nvPicPr>
          <p:cNvPr id="8" name="Image 7">
            <a:extLst>
              <a:ext uri="{FF2B5EF4-FFF2-40B4-BE49-F238E27FC236}">
                <a16:creationId xmlns:a16="http://schemas.microsoft.com/office/drawing/2014/main" id="{8843F135-EF3E-E8EB-C12D-6BC1269140A5}"/>
              </a:ext>
            </a:extLst>
          </p:cNvPr>
          <p:cNvPicPr>
            <a:picLocks noChangeAspect="1"/>
          </p:cNvPicPr>
          <p:nvPr/>
        </p:nvPicPr>
        <p:blipFill>
          <a:blip r:embed="rId2"/>
          <a:stretch>
            <a:fillRect/>
          </a:stretch>
        </p:blipFill>
        <p:spPr>
          <a:xfrm>
            <a:off x="152642" y="2188622"/>
            <a:ext cx="5395655" cy="2945904"/>
          </a:xfrm>
          <a:prstGeom prst="rect">
            <a:avLst/>
          </a:prstGeom>
        </p:spPr>
      </p:pic>
      <p:pic>
        <p:nvPicPr>
          <p:cNvPr id="10" name="Image 9">
            <a:extLst>
              <a:ext uri="{FF2B5EF4-FFF2-40B4-BE49-F238E27FC236}">
                <a16:creationId xmlns:a16="http://schemas.microsoft.com/office/drawing/2014/main" id="{323CD5F1-2411-4179-586A-C5FA34CE70A4}"/>
              </a:ext>
            </a:extLst>
          </p:cNvPr>
          <p:cNvPicPr>
            <a:picLocks noChangeAspect="1"/>
          </p:cNvPicPr>
          <p:nvPr/>
        </p:nvPicPr>
        <p:blipFill>
          <a:blip r:embed="rId3"/>
          <a:stretch>
            <a:fillRect/>
          </a:stretch>
        </p:blipFill>
        <p:spPr>
          <a:xfrm>
            <a:off x="6645859" y="2177735"/>
            <a:ext cx="5101856" cy="3022065"/>
          </a:xfrm>
          <a:prstGeom prst="rect">
            <a:avLst/>
          </a:prstGeom>
        </p:spPr>
      </p:pic>
      <p:sp>
        <p:nvSpPr>
          <p:cNvPr id="11" name="Flèche vers la droite 10">
            <a:extLst>
              <a:ext uri="{FF2B5EF4-FFF2-40B4-BE49-F238E27FC236}">
                <a16:creationId xmlns:a16="http://schemas.microsoft.com/office/drawing/2014/main" id="{EF4B26DD-697D-5550-AE2A-7D4D1131B001}"/>
              </a:ext>
            </a:extLst>
          </p:cNvPr>
          <p:cNvSpPr/>
          <p:nvPr/>
        </p:nvSpPr>
        <p:spPr>
          <a:xfrm>
            <a:off x="5100325" y="2977865"/>
            <a:ext cx="2080187" cy="10489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8C93B430-F61D-7549-850B-3EE1E2CAAD75}"/>
              </a:ext>
            </a:extLst>
          </p:cNvPr>
          <p:cNvSpPr txBox="1"/>
          <p:nvPr/>
        </p:nvSpPr>
        <p:spPr>
          <a:xfrm>
            <a:off x="1105106" y="5181941"/>
            <a:ext cx="3285376" cy="584775"/>
          </a:xfrm>
          <a:prstGeom prst="rect">
            <a:avLst/>
          </a:prstGeom>
          <a:noFill/>
        </p:spPr>
        <p:txBody>
          <a:bodyPr wrap="square" rtlCol="0">
            <a:spAutoFit/>
          </a:bodyPr>
          <a:lstStyle/>
          <a:p>
            <a:pPr algn="ctr"/>
            <a:r>
              <a:rPr lang="fr-FR" sz="1600" dirty="0"/>
              <a:t>Après binarisation objet que l’on obtient</a:t>
            </a:r>
          </a:p>
        </p:txBody>
      </p:sp>
      <p:sp>
        <p:nvSpPr>
          <p:cNvPr id="18" name="ZoneTexte 17">
            <a:extLst>
              <a:ext uri="{FF2B5EF4-FFF2-40B4-BE49-F238E27FC236}">
                <a16:creationId xmlns:a16="http://schemas.microsoft.com/office/drawing/2014/main" id="{A334BD35-AE70-356F-43C8-9626EADB3097}"/>
              </a:ext>
            </a:extLst>
          </p:cNvPr>
          <p:cNvSpPr txBox="1"/>
          <p:nvPr/>
        </p:nvSpPr>
        <p:spPr>
          <a:xfrm>
            <a:off x="7740853" y="5204337"/>
            <a:ext cx="3285376" cy="584775"/>
          </a:xfrm>
          <a:prstGeom prst="rect">
            <a:avLst/>
          </a:prstGeom>
          <a:noFill/>
        </p:spPr>
        <p:txBody>
          <a:bodyPr wrap="square" rtlCol="0">
            <a:spAutoFit/>
          </a:bodyPr>
          <a:lstStyle/>
          <a:p>
            <a:pPr algn="ctr"/>
            <a:r>
              <a:rPr lang="fr-FR" sz="1600" dirty="0"/>
              <a:t>opposé de l’image précédente (1-image)</a:t>
            </a:r>
          </a:p>
        </p:txBody>
      </p:sp>
      <p:sp>
        <p:nvSpPr>
          <p:cNvPr id="19" name="Rectangle : coins arrondis 18">
            <a:extLst>
              <a:ext uri="{FF2B5EF4-FFF2-40B4-BE49-F238E27FC236}">
                <a16:creationId xmlns:a16="http://schemas.microsoft.com/office/drawing/2014/main" id="{A094B580-6DBC-8A34-12C5-69592F03D3B8}"/>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4">
            <a:extLst>
              <a:ext uri="{FF2B5EF4-FFF2-40B4-BE49-F238E27FC236}">
                <a16:creationId xmlns:a16="http://schemas.microsoft.com/office/drawing/2014/main" id="{0E134B95-2D58-8BBB-ED83-47A05FF13D80}"/>
              </a:ext>
            </a:extLst>
          </p:cNvPr>
          <p:cNvSpPr txBox="1">
            <a:spLocks/>
          </p:cNvSpPr>
          <p:nvPr/>
        </p:nvSpPr>
        <p:spPr>
          <a:xfrm>
            <a:off x="829734" y="623695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22F54B-94C2-0A46-8B43-4588D8C8CA1C}" type="slidenum">
              <a:rPr lang="fr-FR" smtClean="0"/>
              <a:pPr/>
              <a:t>9</a:t>
            </a:fld>
            <a:endParaRPr lang="fr-FR"/>
          </a:p>
        </p:txBody>
      </p:sp>
    </p:spTree>
    <p:extLst>
      <p:ext uri="{BB962C8B-B14F-4D97-AF65-F5344CB8AC3E}">
        <p14:creationId xmlns:p14="http://schemas.microsoft.com/office/powerpoint/2010/main" val="154130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10"/>
                                        <p:tgtEl>
                                          <p:spTgt spid="7"/>
                                        </p:tgtEl>
                                      </p:cBhvr>
                                    </p:animEffect>
                                    <p:set>
                                      <p:cBhvr>
                                        <p:cTn id="13" dur="1" fill="hold">
                                          <p:stCondLst>
                                            <p:cond delay="9"/>
                                          </p:stCondLst>
                                        </p:cTn>
                                        <p:tgtEl>
                                          <p:spTgt spid="7"/>
                                        </p:tgtEl>
                                        <p:attrNameLst>
                                          <p:attrName>style.visibility</p:attrName>
                                        </p:attrNameLst>
                                      </p:cBhvr>
                                      <p:to>
                                        <p:strVal val="hidden"/>
                                      </p:to>
                                    </p:set>
                                  </p:childTnLst>
                                </p:cTn>
                              </p:par>
                              <p:par>
                                <p:cTn id="14" presetID="3" presetClass="exit" presetSubtype="10" fill="hold" grpId="0" nodeType="withEffect">
                                  <p:stCondLst>
                                    <p:cond delay="0"/>
                                  </p:stCondLst>
                                  <p:childTnLst>
                                    <p:animEffect transition="out" filter="blinds(horizontal)">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3" presetClass="exit" presetSubtype="10" fill="hold" nodeType="withEffect">
                                  <p:stCondLst>
                                    <p:cond delay="0"/>
                                  </p:stCondLst>
                                  <p:childTnLst>
                                    <p:animEffect transition="out" filter="blinds(horizontal)">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3" presetClass="exit" presetSubtype="10" fill="hold" grpId="0" nodeType="withEffect">
                                  <p:stCondLst>
                                    <p:cond delay="0"/>
                                  </p:stCondLst>
                                  <p:childTnLst>
                                    <p:animEffect transition="out" filter="blinds(horizontal)">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3" presetClass="exit" presetSubtype="10" fill="hold" grpId="0" nodeType="withEffect">
                                  <p:stCondLst>
                                    <p:cond delay="0"/>
                                  </p:stCondLst>
                                  <p:childTnLst>
                                    <p:animEffect transition="out" filter="blinds(horizontal)">
                                      <p:cBhvr>
                                        <p:cTn id="24" dur="500"/>
                                        <p:tgtEl>
                                          <p:spTgt spid="18"/>
                                        </p:tgtEl>
                                      </p:cBhvr>
                                    </p:animEffect>
                                    <p:set>
                                      <p:cBhvr>
                                        <p:cTn id="25"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animBg="1"/>
      <p:bldP spid="17" grpId="0"/>
      <p:bldP spid="18" grpId="0"/>
    </p:bldLst>
  </p:timing>
</p:sld>
</file>

<file path=ppt/theme/theme1.xml><?xml version="1.0" encoding="utf-8"?>
<a:theme xmlns:a="http://schemas.openxmlformats.org/drawingml/2006/main" name="Facette">
  <a:themeElements>
    <a:clrScheme name="Facette">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A6FA44F-8D20-3941-B3F8-EC3C491F8E31}">
  <we:reference id="wa200005566" version="3.0.0.2" store="fr-FR"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Facet</Template>
  <TotalTime>771</TotalTime>
  <Words>790</Words>
  <Application>Microsoft Macintosh PowerPoint</Application>
  <PresentationFormat>Grand écran</PresentationFormat>
  <Paragraphs>179</Paragraphs>
  <Slides>24</Slides>
  <Notes>2</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1</vt:i4>
      </vt:variant>
      <vt:variant>
        <vt:lpstr>Titres des diapositives</vt:lpstr>
      </vt:variant>
      <vt:variant>
        <vt:i4>24</vt:i4>
      </vt:variant>
    </vt:vector>
  </HeadingPairs>
  <TitlesOfParts>
    <vt:vector size="33" baseType="lpstr">
      <vt:lpstr>Aptos</vt:lpstr>
      <vt:lpstr>Arial</vt:lpstr>
      <vt:lpstr>Cambria Math</vt:lpstr>
      <vt:lpstr>Century</vt:lpstr>
      <vt:lpstr>Curlz MT</vt:lpstr>
      <vt:lpstr>Trebuchet MS</vt:lpstr>
      <vt:lpstr>Wingdings 3</vt:lpstr>
      <vt:lpstr>Facette</vt:lpstr>
      <vt:lpstr>Document</vt:lpstr>
      <vt:lpstr>Prédiction des poids des vaches </vt:lpstr>
      <vt:lpstr>Le poids vif : une mesure importante</vt:lpstr>
      <vt:lpstr>Le poids vif : plusieurs méthodes d’obtention </vt:lpstr>
      <vt:lpstr>Un jeu de données en 2 parties</vt:lpstr>
      <vt:lpstr>Un jeu de données en 2 parties</vt:lpstr>
      <vt:lpstr>I. Prédictions sur des features « simples »</vt:lpstr>
      <vt:lpstr>Prédictions sur des features simples : Obtention des données:</vt:lpstr>
      <vt:lpstr>Prédictions sur des features simples : Obtention des données</vt:lpstr>
      <vt:lpstr>Prédictions sur des features simples : Obtention des données</vt:lpstr>
      <vt:lpstr>Prédictions sur des features simples : Obtention des données</vt:lpstr>
      <vt:lpstr>Prédictions sur des features simples : Obtention des données</vt:lpstr>
      <vt:lpstr>Présentation PowerPoint</vt:lpstr>
      <vt:lpstr>Présentation PowerPoint</vt:lpstr>
      <vt:lpstr>Présentation PowerPoint</vt:lpstr>
      <vt:lpstr>Présentation PowerPoint</vt:lpstr>
      <vt:lpstr>Présentation PowerPoint</vt:lpstr>
      <vt:lpstr>Représentation des Données</vt:lpstr>
      <vt:lpstr>Analyse des modèles avec 1 image</vt:lpstr>
      <vt:lpstr>Analyse des modèles avec 4 images</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Prédiction des poids des vaches </dc:title>
  <dc:creator>Heraud Jean</dc:creator>
  <cp:lastModifiedBy>Heraud Jean</cp:lastModifiedBy>
  <cp:revision>33</cp:revision>
  <dcterms:created xsi:type="dcterms:W3CDTF">2024-10-15T11:50:41Z</dcterms:created>
  <dcterms:modified xsi:type="dcterms:W3CDTF">2024-10-23T16:18:57Z</dcterms:modified>
</cp:coreProperties>
</file>